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2"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6858000" cx="12192000"/>
  <p:notesSz cx="6858000" cy="9144000"/>
  <p:embeddedFontLst>
    <p:embeddedFont>
      <p:font typeface="Roboto"/>
      <p:regular r:id="rId54"/>
      <p:bold r:id="rId55"/>
      <p:italic r:id="rId56"/>
      <p:boldItalic r:id="rId57"/>
    </p:embeddedFont>
    <p:embeddedFont>
      <p:font typeface="Open Sans SemiBold"/>
      <p:regular r:id="rId58"/>
      <p:bold r:id="rId59"/>
      <p:italic r:id="rId60"/>
      <p:boldItalic r:id="rId61"/>
    </p:embeddedFont>
    <p:embeddedFont>
      <p:font typeface="Gill Sans"/>
      <p:regular r:id="rId62"/>
      <p:bold r:id="rId63"/>
    </p:embeddedFont>
    <p:embeddedFont>
      <p:font typeface="Century Gothic"/>
      <p:regular r:id="rId64"/>
      <p:bold r:id="rId65"/>
      <p:italic r:id="rId66"/>
      <p:boldItalic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2" roundtripDataSignature="AMtx7miKA1G9teVInQVhE7+WRFIpofip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illSans-regular.fntdata"/><Relationship Id="rId61" Type="http://schemas.openxmlformats.org/officeDocument/2006/relationships/font" Target="fonts/OpenSansSemiBold-boldItalic.fntdata"/><Relationship Id="rId20" Type="http://schemas.openxmlformats.org/officeDocument/2006/relationships/slide" Target="slides/slide14.xml"/><Relationship Id="rId64" Type="http://schemas.openxmlformats.org/officeDocument/2006/relationships/font" Target="fonts/CenturyGothic-regular.fntdata"/><Relationship Id="rId63" Type="http://schemas.openxmlformats.org/officeDocument/2006/relationships/font" Target="fonts/GillSans-bold.fntdata"/><Relationship Id="rId22" Type="http://schemas.openxmlformats.org/officeDocument/2006/relationships/slide" Target="slides/slide16.xml"/><Relationship Id="rId66" Type="http://schemas.openxmlformats.org/officeDocument/2006/relationships/font" Target="fonts/CenturyGothic-italic.fntdata"/><Relationship Id="rId21" Type="http://schemas.openxmlformats.org/officeDocument/2006/relationships/slide" Target="slides/slide15.xml"/><Relationship Id="rId65" Type="http://schemas.openxmlformats.org/officeDocument/2006/relationships/font" Target="fonts/CenturyGothic-bold.fntdata"/><Relationship Id="rId24" Type="http://schemas.openxmlformats.org/officeDocument/2006/relationships/slide" Target="slides/slide18.xml"/><Relationship Id="rId68" Type="http://schemas.openxmlformats.org/officeDocument/2006/relationships/font" Target="fonts/OpenSans-regular.fntdata"/><Relationship Id="rId23" Type="http://schemas.openxmlformats.org/officeDocument/2006/relationships/slide" Target="slides/slide17.xml"/><Relationship Id="rId67" Type="http://schemas.openxmlformats.org/officeDocument/2006/relationships/font" Target="fonts/CenturyGothic-boldItalic.fntdata"/><Relationship Id="rId60" Type="http://schemas.openxmlformats.org/officeDocument/2006/relationships/font" Target="fonts/OpenSansSemi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OpenSansSemiBold-bold.fntdata"/><Relationship Id="rId14" Type="http://schemas.openxmlformats.org/officeDocument/2006/relationships/slide" Target="slides/slide8.xml"/><Relationship Id="rId58" Type="http://schemas.openxmlformats.org/officeDocument/2006/relationships/font" Target="fonts/OpenSans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87cb9c92e_0_6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1387cb9c92e_0_6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87cb9c92e_0_6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1387cb9c92e_0_6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244c4136e_1_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13244c4136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244c4136e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3244c4136e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244c4136e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244c4136e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13244c4136e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244c4136e_1_8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13244c4136e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3244c4136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3244c4136e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13244c4136e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87cb9c92e_0_10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514" name="Google Shape;514;g1387cb9c92e_0_1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87cb9c92e_0_10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527" name="Google Shape;527;g1387cb9c92e_0_1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87cb9c92e_0_10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40" name="Google Shape;540;g1387cb9c92e_0_10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87cb9c92e_0_1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1387cb9c92e_0_1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87cb9c92e_0_10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1387cb9c92e_0_10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87cb9c92e_0_10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61" name="Google Shape;561;g1387cb9c92e_0_10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87cb9c92e_0_10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72" name="Google Shape;572;g1387cb9c92e_0_10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87cb9c92e_0_10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1387cb9c92e_0_10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1387cb9c92e_0_10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87cb9c92e_0_10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1387cb9c92e_0_10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g1387cb9c92e_0_10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87cb9c92e_0_1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1387cb9c92e_0_10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g1387cb9c92e_0_10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387cb9c92e_0_10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387cb9c92e_0_10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1387cb9c92e_0_10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87cb9c92e_0_10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387cb9c92e_0_10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1387cb9c92e_0_10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387cb9c92e_0_1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387cb9c92e_0_1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g1387cb9c92e_0_1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87cb9c92e_0_1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87cb9c92e_0_1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1387cb9c92e_0_1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87cb9c92e_0_4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188" name="Google Shape;188;g1387cb9c92e_0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244c4136e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3244c4136e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13244c4136e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3244c4136e_1_11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13244c4136e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244c4136e_1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244c4136e_1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13244c4136e_1_1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244c4136e_1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244c4136e_1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13244c4136e_1_1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3244c4136e_1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3244c4136e_1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13244c4136e_1_1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3244c4136e_1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3244c4136e_1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g13244c4136e_1_13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3244c4136e_1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3244c4136e_1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13244c4136e_1_15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244c4136e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3244c4136e_1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3244c4136e_1_16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13244c4136e_1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3244c4136e_1_17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13244c4136e_1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87cb9c92e_0_4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196" name="Google Shape;196;g1387cb9c92e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3244c4136e_1_17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13244c4136e_1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244c4136e_1_18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13244c4136e_1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3244c4136e_1_1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13244c4136e_1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3244c4136e_1_19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13244c4136e_1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387cb9c92e_0_12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0" name="Google Shape;790;g1387cb9c92e_0_1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387cb9c92e_0_12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1387cb9c92e_0_1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387cb9c92e_0_12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g1387cb9c92e_0_1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9" name="Google Shape;80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87cb9c92e_0_4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timeline of notable events since its creation 3 years ago.</a:t>
            </a:r>
            <a:endParaRPr/>
          </a:p>
        </p:txBody>
      </p:sp>
      <p:sp>
        <p:nvSpPr>
          <p:cNvPr id="203" name="Google Shape;203;g1387cb9c92e_0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87cb9c92e_0_5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34 companies</a:t>
            </a:r>
            <a:endParaRPr/>
          </a:p>
        </p:txBody>
      </p:sp>
      <p:sp>
        <p:nvSpPr>
          <p:cNvPr id="328" name="Google Shape;328;g1387cb9c92e_0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87cb9c92e_0_6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1387cb9c92e_0_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87cb9c92e_0_6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1387cb9c92e_0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87cb9c92e_0_6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1387cb9c92e_0_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2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2.png"/><Relationship Id="rId3" Type="http://schemas.openxmlformats.org/officeDocument/2006/relationships/image" Target="../media/image9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2.png"/><Relationship Id="rId3" Type="http://schemas.openxmlformats.org/officeDocument/2006/relationships/image" Target="../media/image9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1.jpg"/><Relationship Id="rId4" Type="http://schemas.openxmlformats.org/officeDocument/2006/relationships/image" Target="../media/image3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6_Title Slide">
    <p:bg>
      <p:bgPr>
        <a:solidFill>
          <a:schemeClr val="lt1"/>
        </a:solidFill>
      </p:bgPr>
    </p:bg>
    <p:spTree>
      <p:nvGrpSpPr>
        <p:cNvPr id="16" name="Shape 16"/>
        <p:cNvGrpSpPr/>
        <p:nvPr/>
      </p:nvGrpSpPr>
      <p:grpSpPr>
        <a:xfrm>
          <a:off x="0" y="0"/>
          <a:ext cx="0" cy="0"/>
          <a:chOff x="0" y="0"/>
          <a:chExt cx="0" cy="0"/>
        </a:xfrm>
      </p:grpSpPr>
      <p:sp>
        <p:nvSpPr>
          <p:cNvPr id="17" name="Google Shape;17;g11700bc5d3d_0_6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g11700bc5d3d_0_65"/>
          <p:cNvPicPr preferRelativeResize="0"/>
          <p:nvPr/>
        </p:nvPicPr>
        <p:blipFill rotWithShape="1">
          <a:blip r:embed="rId2">
            <a:alphaModFix/>
          </a:blip>
          <a:srcRect b="0" l="0" r="0" t="0"/>
          <a:stretch/>
        </p:blipFill>
        <p:spPr>
          <a:xfrm>
            <a:off x="1916534" y="391937"/>
            <a:ext cx="8343456" cy="1741663"/>
          </a:xfrm>
          <a:prstGeom prst="rect">
            <a:avLst/>
          </a:prstGeom>
          <a:noFill/>
          <a:ln>
            <a:noFill/>
          </a:ln>
        </p:spPr>
      </p:pic>
      <p:sp>
        <p:nvSpPr>
          <p:cNvPr id="19" name="Google Shape;19;g11700bc5d3d_0_65"/>
          <p:cNvSpPr txBox="1"/>
          <p:nvPr>
            <p:ph type="title"/>
          </p:nvPr>
        </p:nvSpPr>
        <p:spPr>
          <a:xfrm>
            <a:off x="2121150" y="287580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column">
  <p:cSld name="Blank_3">
    <p:bg>
      <p:bgPr>
        <a:blipFill>
          <a:blip r:embed="rId2">
            <a:alphaModFix amt="0"/>
          </a:blip>
          <a:stretch>
            <a:fillRect/>
          </a:stretch>
        </a:blipFill>
      </p:bgPr>
    </p:bg>
    <p:spTree>
      <p:nvGrpSpPr>
        <p:cNvPr id="51" name="Shape 51"/>
        <p:cNvGrpSpPr/>
        <p:nvPr/>
      </p:nvGrpSpPr>
      <p:grpSpPr>
        <a:xfrm>
          <a:off x="0" y="0"/>
          <a:ext cx="0" cy="0"/>
          <a:chOff x="0" y="0"/>
          <a:chExt cx="0" cy="0"/>
        </a:xfrm>
      </p:grpSpPr>
      <p:pic>
        <p:nvPicPr>
          <p:cNvPr descr="A picture containing graphical user interface&#10;&#10;Description automatically generated" id="52" name="Google Shape;52;g11700bc5d3d_0_93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53" name="Google Shape;53;g11700bc5d3d_0_9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g11700bc5d3d_0_937"/>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Academy Software Foundation Governing Board CONFIDENTIAL</a:t>
            </a:r>
            <a:endParaRPr b="0" i="0" sz="1200" u="none" cap="none" strike="noStrike">
              <a:solidFill>
                <a:schemeClr val="dk2"/>
              </a:solidFill>
              <a:latin typeface="Arial"/>
              <a:ea typeface="Arial"/>
              <a:cs typeface="Arial"/>
              <a:sym typeface="Arial"/>
            </a:endParaRPr>
          </a:p>
        </p:txBody>
      </p:sp>
      <p:sp>
        <p:nvSpPr>
          <p:cNvPr id="55" name="Google Shape;55;g11700bc5d3d_0_93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56" name="Google Shape;56;g11700bc5d3d_0_937"/>
          <p:cNvSpPr txBox="1"/>
          <p:nvPr>
            <p:ph idx="2" type="body"/>
          </p:nvPr>
        </p:nvSpPr>
        <p:spPr>
          <a:xfrm>
            <a:off x="6786175" y="1604764"/>
            <a:ext cx="4803900" cy="31467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57" name="Google Shape;57;g11700bc5d3d_0_93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pic>
        <p:nvPicPr>
          <p:cNvPr id="59" name="Google Shape;59;g13244c4136e_1_11"/>
          <p:cNvPicPr preferRelativeResize="0"/>
          <p:nvPr/>
        </p:nvPicPr>
        <p:blipFill rotWithShape="1">
          <a:blip r:embed="rId2">
            <a:alphaModFix/>
          </a:blip>
          <a:srcRect b="78561" l="0" r="0" t="0"/>
          <a:stretch/>
        </p:blipFill>
        <p:spPr>
          <a:xfrm>
            <a:off x="0" y="-3"/>
            <a:ext cx="12192000" cy="1367301"/>
          </a:xfrm>
          <a:prstGeom prst="rect">
            <a:avLst/>
          </a:prstGeom>
          <a:noFill/>
          <a:ln>
            <a:noFill/>
          </a:ln>
        </p:spPr>
      </p:pic>
      <p:sp>
        <p:nvSpPr>
          <p:cNvPr id="60" name="Google Shape;60;g13244c4136e_1_11"/>
          <p:cNvSpPr txBox="1"/>
          <p:nvPr>
            <p:ph type="title"/>
          </p:nvPr>
        </p:nvSpPr>
        <p:spPr>
          <a:xfrm>
            <a:off x="616933" y="399667"/>
            <a:ext cx="10906800" cy="6076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id="61" name="Google Shape;61;g13244c4136e_1_11"/>
          <p:cNvPicPr preferRelativeResize="0"/>
          <p:nvPr/>
        </p:nvPicPr>
        <p:blipFill rotWithShape="1">
          <a:blip r:embed="rId3">
            <a:alphaModFix/>
          </a:blip>
          <a:srcRect b="0" l="0" r="0" t="0"/>
          <a:stretch/>
        </p:blipFill>
        <p:spPr>
          <a:xfrm>
            <a:off x="457200" y="6470425"/>
            <a:ext cx="1954185" cy="251816"/>
          </a:xfrm>
          <a:prstGeom prst="rect">
            <a:avLst/>
          </a:prstGeom>
          <a:noFill/>
          <a:ln>
            <a:noFill/>
          </a:ln>
        </p:spPr>
      </p:pic>
      <p:sp>
        <p:nvSpPr>
          <p:cNvPr id="62" name="Google Shape;62;g13244c4136e_1_11"/>
          <p:cNvSpPr/>
          <p:nvPr/>
        </p:nvSpPr>
        <p:spPr>
          <a:xfrm>
            <a:off x="9553899" y="6442533"/>
            <a:ext cx="2310400" cy="3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63" name="Shape 63"/>
        <p:cNvGrpSpPr/>
        <p:nvPr/>
      </p:nvGrpSpPr>
      <p:grpSpPr>
        <a:xfrm>
          <a:off x="0" y="0"/>
          <a:ext cx="0" cy="0"/>
          <a:chOff x="0" y="0"/>
          <a:chExt cx="0" cy="0"/>
        </a:xfrm>
      </p:grpSpPr>
      <p:pic>
        <p:nvPicPr>
          <p:cNvPr id="64" name="Google Shape;64;g13244c4136e_1_31"/>
          <p:cNvPicPr preferRelativeResize="0"/>
          <p:nvPr/>
        </p:nvPicPr>
        <p:blipFill rotWithShape="1">
          <a:blip r:embed="rId2">
            <a:alphaModFix/>
          </a:blip>
          <a:srcRect b="78561" l="0" r="0" t="0"/>
          <a:stretch/>
        </p:blipFill>
        <p:spPr>
          <a:xfrm>
            <a:off x="0" y="-3"/>
            <a:ext cx="12192000" cy="1367301"/>
          </a:xfrm>
          <a:prstGeom prst="rect">
            <a:avLst/>
          </a:prstGeom>
          <a:noFill/>
          <a:ln>
            <a:noFill/>
          </a:ln>
        </p:spPr>
      </p:pic>
      <p:sp>
        <p:nvSpPr>
          <p:cNvPr id="65" name="Google Shape;65;g13244c4136e_1_31"/>
          <p:cNvSpPr txBox="1"/>
          <p:nvPr>
            <p:ph idx="1" type="body"/>
          </p:nvPr>
        </p:nvSpPr>
        <p:spPr>
          <a:xfrm>
            <a:off x="616946" y="1513840"/>
            <a:ext cx="10873600" cy="4436400"/>
          </a:xfrm>
          <a:prstGeom prst="rect">
            <a:avLst/>
          </a:prstGeom>
          <a:noFill/>
          <a:ln>
            <a:noFill/>
          </a:ln>
        </p:spPr>
        <p:txBody>
          <a:bodyPr anchorCtr="0" anchor="t" bIns="0" lIns="0" spcFirstLastPara="1" rIns="0" wrap="square" tIns="0">
            <a:normAutofit/>
          </a:bodyPr>
          <a:lstStyle>
            <a:lvl1pPr indent="-381000" lvl="0" marL="457200" rtl="0" algn="l">
              <a:lnSpc>
                <a:spcPct val="100000"/>
              </a:lnSpc>
              <a:spcBef>
                <a:spcPts val="1200"/>
              </a:spcBef>
              <a:spcAft>
                <a:spcPts val="0"/>
              </a:spcAft>
              <a:buClr>
                <a:schemeClr val="dk1"/>
              </a:buClr>
              <a:buSzPts val="2400"/>
              <a:buChar char="▪"/>
              <a:defRPr sz="1900">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sz="1900">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sz="1900">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sz="1900">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sz="1900">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sz="1900"/>
            </a:lvl6pPr>
            <a:lvl7pPr indent="-349250" lvl="6" marL="3200400" rtl="0" algn="l">
              <a:lnSpc>
                <a:spcPct val="90000"/>
              </a:lnSpc>
              <a:spcBef>
                <a:spcPts val="500"/>
              </a:spcBef>
              <a:spcAft>
                <a:spcPts val="0"/>
              </a:spcAft>
              <a:buClr>
                <a:schemeClr val="dk1"/>
              </a:buClr>
              <a:buSzPts val="1900"/>
              <a:buChar char="•"/>
              <a:defRPr sz="1900"/>
            </a:lvl7pPr>
            <a:lvl8pPr indent="-349250" lvl="7" marL="3657600" rtl="0" algn="l">
              <a:lnSpc>
                <a:spcPct val="90000"/>
              </a:lnSpc>
              <a:spcBef>
                <a:spcPts val="500"/>
              </a:spcBef>
              <a:spcAft>
                <a:spcPts val="0"/>
              </a:spcAft>
              <a:buClr>
                <a:schemeClr val="dk1"/>
              </a:buClr>
              <a:buSzPts val="1900"/>
              <a:buChar char="•"/>
              <a:defRPr sz="1900"/>
            </a:lvl8pPr>
            <a:lvl9pPr indent="-349250" lvl="8" marL="4114800" rtl="0" algn="l">
              <a:lnSpc>
                <a:spcPct val="90000"/>
              </a:lnSpc>
              <a:spcBef>
                <a:spcPts val="500"/>
              </a:spcBef>
              <a:spcAft>
                <a:spcPts val="0"/>
              </a:spcAft>
              <a:buClr>
                <a:schemeClr val="dk1"/>
              </a:buClr>
              <a:buSzPts val="1900"/>
              <a:buChar char="•"/>
              <a:defRPr sz="1900"/>
            </a:lvl9pPr>
          </a:lstStyle>
          <a:p/>
        </p:txBody>
      </p:sp>
      <p:pic>
        <p:nvPicPr>
          <p:cNvPr id="66" name="Google Shape;66;g13244c4136e_1_31"/>
          <p:cNvPicPr preferRelativeResize="0"/>
          <p:nvPr/>
        </p:nvPicPr>
        <p:blipFill rotWithShape="1">
          <a:blip r:embed="rId3">
            <a:alphaModFix/>
          </a:blip>
          <a:srcRect b="0" l="0" r="0" t="0"/>
          <a:stretch/>
        </p:blipFill>
        <p:spPr>
          <a:xfrm>
            <a:off x="457200" y="6470425"/>
            <a:ext cx="1954185" cy="251816"/>
          </a:xfrm>
          <a:prstGeom prst="rect">
            <a:avLst/>
          </a:prstGeom>
          <a:noFill/>
          <a:ln>
            <a:noFill/>
          </a:ln>
        </p:spPr>
      </p:pic>
      <p:sp>
        <p:nvSpPr>
          <p:cNvPr id="67" name="Google Shape;67;g13244c4136e_1_31"/>
          <p:cNvSpPr/>
          <p:nvPr/>
        </p:nvSpPr>
        <p:spPr>
          <a:xfrm>
            <a:off x="9553899" y="6442533"/>
            <a:ext cx="2310400" cy="3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68" name="Google Shape;68;g13244c4136e_1_31"/>
          <p:cNvSpPr txBox="1"/>
          <p:nvPr>
            <p:ph type="title"/>
          </p:nvPr>
        </p:nvSpPr>
        <p:spPr>
          <a:xfrm>
            <a:off x="616933" y="399667"/>
            <a:ext cx="10906800" cy="6076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g13244c4136e_1_110"/>
          <p:cNvSpPr txBox="1"/>
          <p:nvPr>
            <p:ph type="ctrTitle"/>
          </p:nvPr>
        </p:nvSpPr>
        <p:spPr>
          <a:xfrm>
            <a:off x="1524000" y="3095200"/>
            <a:ext cx="9144000" cy="6675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5000"/>
              <a:buFont typeface="Century Gothic"/>
              <a:buNone/>
              <a:defRPr b="0" sz="5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6_Title Slide">
    <p:bg>
      <p:bgPr>
        <a:solidFill>
          <a:schemeClr val="lt1"/>
        </a:solidFill>
      </p:bgPr>
    </p:bg>
    <p:spTree>
      <p:nvGrpSpPr>
        <p:cNvPr id="78" name="Shape 78"/>
        <p:cNvGrpSpPr/>
        <p:nvPr/>
      </p:nvGrpSpPr>
      <p:grpSpPr>
        <a:xfrm>
          <a:off x="0" y="0"/>
          <a:ext cx="0" cy="0"/>
          <a:chOff x="0" y="0"/>
          <a:chExt cx="0" cy="0"/>
        </a:xfrm>
      </p:grpSpPr>
      <p:sp>
        <p:nvSpPr>
          <p:cNvPr id="79" name="Google Shape;79;g1cc27f89c6e_0_16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g1cc27f89c6e_0_168"/>
          <p:cNvPicPr preferRelativeResize="0"/>
          <p:nvPr/>
        </p:nvPicPr>
        <p:blipFill rotWithShape="1">
          <a:blip r:embed="rId2">
            <a:alphaModFix/>
          </a:blip>
          <a:srcRect b="0" l="0" r="0" t="0"/>
          <a:stretch/>
        </p:blipFill>
        <p:spPr>
          <a:xfrm>
            <a:off x="1916534" y="391937"/>
            <a:ext cx="8343456" cy="1741663"/>
          </a:xfrm>
          <a:prstGeom prst="rect">
            <a:avLst/>
          </a:prstGeom>
          <a:noFill/>
          <a:ln>
            <a:noFill/>
          </a:ln>
        </p:spPr>
      </p:pic>
      <p:sp>
        <p:nvSpPr>
          <p:cNvPr id="81" name="Google Shape;81;g1cc27f89c6e_0_168"/>
          <p:cNvSpPr txBox="1"/>
          <p:nvPr>
            <p:ph type="title"/>
          </p:nvPr>
        </p:nvSpPr>
        <p:spPr>
          <a:xfrm>
            <a:off x="2121150" y="287580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82" name="Shape 82"/>
        <p:cNvGrpSpPr/>
        <p:nvPr/>
      </p:nvGrpSpPr>
      <p:grpSpPr>
        <a:xfrm>
          <a:off x="0" y="0"/>
          <a:ext cx="0" cy="0"/>
          <a:chOff x="0" y="0"/>
          <a:chExt cx="0" cy="0"/>
        </a:xfrm>
      </p:grpSpPr>
      <p:pic>
        <p:nvPicPr>
          <p:cNvPr descr="A picture containing graphical user interface&#10;&#10;Description automatically generated" id="83" name="Google Shape;83;g1cc27f89c6e_0_172"/>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84" name="Google Shape;84;g1cc27f89c6e_0_17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g1cc27f89c6e_0_172"/>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86" name="Google Shape;86;g1cc27f89c6e_0_172"/>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 2">
  <p:cSld name="Title Slide">
    <p:bg>
      <p:bgPr>
        <a:solidFill>
          <a:schemeClr val="lt1"/>
        </a:solidFill>
      </p:bgPr>
    </p:bg>
    <p:spTree>
      <p:nvGrpSpPr>
        <p:cNvPr id="87" name="Shape 87"/>
        <p:cNvGrpSpPr/>
        <p:nvPr/>
      </p:nvGrpSpPr>
      <p:grpSpPr>
        <a:xfrm>
          <a:off x="0" y="0"/>
          <a:ext cx="0" cy="0"/>
          <a:chOff x="0" y="0"/>
          <a:chExt cx="0" cy="0"/>
        </a:xfrm>
      </p:grpSpPr>
      <p:sp>
        <p:nvSpPr>
          <p:cNvPr id="88" name="Google Shape;88;g1cc27f89c6e_0_177"/>
          <p:cNvSpPr txBox="1"/>
          <p:nvPr>
            <p:ph type="ctrTitle"/>
          </p:nvPr>
        </p:nvSpPr>
        <p:spPr>
          <a:xfrm>
            <a:off x="383357" y="283378"/>
            <a:ext cx="6196500" cy="18753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9" name="Google Shape;89;g1cc27f89c6e_0_177"/>
          <p:cNvSpPr txBox="1"/>
          <p:nvPr>
            <p:ph idx="1" type="subTitle"/>
          </p:nvPr>
        </p:nvSpPr>
        <p:spPr>
          <a:xfrm>
            <a:off x="383357" y="2272859"/>
            <a:ext cx="6196500" cy="715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90" name="Google Shape;90;g1cc27f89c6e_0_17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g1cc27f89c6e_0_177"/>
          <p:cNvPicPr preferRelativeResize="0"/>
          <p:nvPr/>
        </p:nvPicPr>
        <p:blipFill rotWithShape="1">
          <a:blip r:embed="rId2">
            <a:alphaModFix/>
          </a:blip>
          <a:srcRect b="0" l="0" r="0" t="0"/>
          <a:stretch/>
        </p:blipFill>
        <p:spPr>
          <a:xfrm>
            <a:off x="7220215" y="401729"/>
            <a:ext cx="4359969" cy="115323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9_Title Slide">
    <p:bg>
      <p:bgPr>
        <a:solidFill>
          <a:schemeClr val="lt1"/>
        </a:solidFill>
      </p:bgPr>
    </p:bg>
    <p:spTree>
      <p:nvGrpSpPr>
        <p:cNvPr id="92" name="Shape 92"/>
        <p:cNvGrpSpPr/>
        <p:nvPr/>
      </p:nvGrpSpPr>
      <p:grpSpPr>
        <a:xfrm>
          <a:off x="0" y="0"/>
          <a:ext cx="0" cy="0"/>
          <a:chOff x="0" y="0"/>
          <a:chExt cx="0" cy="0"/>
        </a:xfrm>
      </p:grpSpPr>
      <p:sp>
        <p:nvSpPr>
          <p:cNvPr id="93" name="Google Shape;93;g1cc27f89c6e_0_18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4" name="Google Shape;94;g1cc27f89c6e_0_182"/>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95" name="Shape 9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g1cc27f89c6e_0_186"/>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98" name="Google Shape;98;g1cc27f89c6e_0_186"/>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0" name="Shape 2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2 column">
  <p:cSld name="BLANK_2">
    <p:spTree>
      <p:nvGrpSpPr>
        <p:cNvPr id="99" name="Shape 99"/>
        <p:cNvGrpSpPr/>
        <p:nvPr/>
      </p:nvGrpSpPr>
      <p:grpSpPr>
        <a:xfrm>
          <a:off x="0" y="0"/>
          <a:ext cx="0" cy="0"/>
          <a:chOff x="0" y="0"/>
          <a:chExt cx="0" cy="0"/>
        </a:xfrm>
      </p:grpSpPr>
      <p:sp>
        <p:nvSpPr>
          <p:cNvPr id="100" name="Google Shape;100;g1cc27f89c6e_0_189"/>
          <p:cNvSpPr txBox="1"/>
          <p:nvPr>
            <p:ph idx="1" type="body"/>
          </p:nvPr>
        </p:nvSpPr>
        <p:spPr>
          <a:xfrm>
            <a:off x="617376" y="1930400"/>
            <a:ext cx="49857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01" name="Google Shape;101;g1cc27f89c6e_0_189"/>
          <p:cNvSpPr txBox="1"/>
          <p:nvPr>
            <p:ph idx="2" type="body"/>
          </p:nvPr>
        </p:nvSpPr>
        <p:spPr>
          <a:xfrm>
            <a:off x="6668076" y="1930400"/>
            <a:ext cx="48333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02" name="Google Shape;102;g1cc27f89c6e_0_189"/>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column">
  <p:cSld name="Blank_3">
    <p:bg>
      <p:bgPr>
        <a:blipFill>
          <a:blip r:embed="rId2">
            <a:alphaModFix amt="0"/>
          </a:blip>
          <a:stretch>
            <a:fillRect/>
          </a:stretch>
        </a:blipFill>
      </p:bgPr>
    </p:bg>
    <p:spTree>
      <p:nvGrpSpPr>
        <p:cNvPr id="103" name="Shape 103"/>
        <p:cNvGrpSpPr/>
        <p:nvPr/>
      </p:nvGrpSpPr>
      <p:grpSpPr>
        <a:xfrm>
          <a:off x="0" y="0"/>
          <a:ext cx="0" cy="0"/>
          <a:chOff x="0" y="0"/>
          <a:chExt cx="0" cy="0"/>
        </a:xfrm>
      </p:grpSpPr>
      <p:pic>
        <p:nvPicPr>
          <p:cNvPr descr="A picture containing graphical user interface&#10;&#10;Description automatically generated" id="104" name="Google Shape;104;g1cc27f89c6e_0_19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05" name="Google Shape;105;g1cc27f89c6e_0_19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g1cc27f89c6e_0_193"/>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
        <p:nvSpPr>
          <p:cNvPr id="107" name="Google Shape;107;g1cc27f89c6e_0_193"/>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108" name="Google Shape;108;g1cc27f89c6e_0_193"/>
          <p:cNvSpPr txBox="1"/>
          <p:nvPr>
            <p:ph idx="2" type="body"/>
          </p:nvPr>
        </p:nvSpPr>
        <p:spPr>
          <a:xfrm>
            <a:off x="6786175" y="1604764"/>
            <a:ext cx="4803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109" name="Google Shape;109;g1cc27f89c6e_0_193"/>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110" name="Shape 110"/>
        <p:cNvGrpSpPr/>
        <p:nvPr/>
      </p:nvGrpSpPr>
      <p:grpSpPr>
        <a:xfrm>
          <a:off x="0" y="0"/>
          <a:ext cx="0" cy="0"/>
          <a:chOff x="0" y="0"/>
          <a:chExt cx="0" cy="0"/>
        </a:xfrm>
      </p:grpSpPr>
      <p:pic>
        <p:nvPicPr>
          <p:cNvPr descr="A picture containing graphical user interface&#10;&#10;Description automatically generated" id="111" name="Google Shape;111;g1cc27f89c6e_0_20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2" name="Google Shape;112;g1cc27f89c6e_0_20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g1cc27f89c6e_0_20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14" name="Shape 114"/>
        <p:cNvGrpSpPr/>
        <p:nvPr/>
      </p:nvGrpSpPr>
      <p:grpSpPr>
        <a:xfrm>
          <a:off x="0" y="0"/>
          <a:ext cx="0" cy="0"/>
          <a:chOff x="0" y="0"/>
          <a:chExt cx="0" cy="0"/>
        </a:xfrm>
      </p:grpSpPr>
      <p:sp>
        <p:nvSpPr>
          <p:cNvPr id="115" name="Google Shape;115;g1cc27f89c6e_0_20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6" name="Google Shape;116;g1cc27f89c6e_0_204"/>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17" name="Google Shape;117;g1cc27f89c6e_0_20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0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0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0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4pPr>
            <a:lvl5pPr indent="-311150" lvl="4" marL="22860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5pPr>
            <a:lvl6pPr indent="-311150" lvl="5" marL="2743200" rtl="0" algn="l">
              <a:lnSpc>
                <a:spcPct val="90000"/>
              </a:lnSpc>
              <a:spcBef>
                <a:spcPts val="1000"/>
              </a:spcBef>
              <a:spcAft>
                <a:spcPts val="0"/>
              </a:spcAft>
              <a:buClr>
                <a:srgbClr val="C7AB66"/>
              </a:buClr>
              <a:buSzPts val="1300"/>
              <a:buFont typeface="Calibri"/>
              <a:buChar char="■"/>
              <a:defRPr sz="1400">
                <a:solidFill>
                  <a:srgbClr val="7F7F7F"/>
                </a:solidFill>
              </a:defRPr>
            </a:lvl6pPr>
            <a:lvl7pPr indent="-311150" lvl="6" marL="3200400" rtl="0" algn="l">
              <a:lnSpc>
                <a:spcPct val="90000"/>
              </a:lnSpc>
              <a:spcBef>
                <a:spcPts val="1000"/>
              </a:spcBef>
              <a:spcAft>
                <a:spcPts val="0"/>
              </a:spcAft>
              <a:buClr>
                <a:srgbClr val="C7AB66"/>
              </a:buClr>
              <a:buSzPts val="1300"/>
              <a:buFont typeface="Calibri"/>
              <a:buChar char="●"/>
              <a:defRPr sz="1400">
                <a:solidFill>
                  <a:srgbClr val="7F7F7F"/>
                </a:solidFill>
              </a:defRPr>
            </a:lvl7pPr>
            <a:lvl8pPr indent="-311150" lvl="7" marL="3657600" rtl="0" algn="l">
              <a:lnSpc>
                <a:spcPct val="90000"/>
              </a:lnSpc>
              <a:spcBef>
                <a:spcPts val="1000"/>
              </a:spcBef>
              <a:spcAft>
                <a:spcPts val="0"/>
              </a:spcAft>
              <a:buClr>
                <a:srgbClr val="C7AB66"/>
              </a:buClr>
              <a:buSzPts val="1300"/>
              <a:buFont typeface="Calibri"/>
              <a:buChar char="○"/>
              <a:defRPr sz="1400">
                <a:solidFill>
                  <a:srgbClr val="7F7F7F"/>
                </a:solidFill>
              </a:defRPr>
            </a:lvl8pPr>
            <a:lvl9pPr indent="-311150" lvl="8" marL="4114800" rtl="0" algn="l">
              <a:lnSpc>
                <a:spcPct val="90000"/>
              </a:lnSpc>
              <a:spcBef>
                <a:spcPts val="1000"/>
              </a:spcBef>
              <a:spcAft>
                <a:spcPts val="0"/>
              </a:spcAft>
              <a:buClr>
                <a:srgbClr val="C7AB66"/>
              </a:buClr>
              <a:buSzPts val="1300"/>
              <a:buFont typeface="Calibri"/>
              <a:buChar char="■"/>
              <a:defRPr sz="1400">
                <a:solidFill>
                  <a:srgbClr val="7F7F7F"/>
                </a:solidFill>
              </a:defRPr>
            </a:lvl9pPr>
          </a:lstStyle>
          <a:p/>
        </p:txBody>
      </p:sp>
      <p:sp>
        <p:nvSpPr>
          <p:cNvPr id="118" name="Google Shape;118;g1cc27f89c6e_0_204"/>
          <p:cNvSpPr/>
          <p:nvPr>
            <p:ph idx="2" type="pic"/>
          </p:nvPr>
        </p:nvSpPr>
        <p:spPr>
          <a:xfrm>
            <a:off x="1521675" y="3638050"/>
            <a:ext cx="2112300" cy="2112300"/>
          </a:xfrm>
          <a:prstGeom prst="rect">
            <a:avLst/>
          </a:prstGeom>
          <a:noFill/>
          <a:ln>
            <a:noFill/>
          </a:ln>
        </p:spPr>
      </p:sp>
      <p:sp>
        <p:nvSpPr>
          <p:cNvPr id="119" name="Google Shape;119;g1cc27f89c6e_0_20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120" name="Shape 120"/>
        <p:cNvGrpSpPr/>
        <p:nvPr/>
      </p:nvGrpSpPr>
      <p:grpSpPr>
        <a:xfrm>
          <a:off x="0" y="0"/>
          <a:ext cx="0" cy="0"/>
          <a:chOff x="0" y="0"/>
          <a:chExt cx="0" cy="0"/>
        </a:xfrm>
      </p:grpSpPr>
      <p:pic>
        <p:nvPicPr>
          <p:cNvPr descr="A picture containing graphical user interface&#10;&#10;Description automatically generated" id="121" name="Google Shape;121;g1cc27f89c6e_0_210"/>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22" name="Google Shape;122;g1cc27f89c6e_0_21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g1cc27f89c6e_0_210"/>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24" name="Google Shape;124;g1cc27f89c6e_0_210"/>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26" name="Shape 12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g1cc27f89c6e_0_227"/>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1ECAD3"/>
              </a:buClr>
              <a:buSzPts val="2800"/>
              <a:buFont typeface="Arial"/>
              <a:buChar char="•"/>
              <a:defRPr b="0" i="0" sz="3733" u="none" cap="none" strike="noStrike">
                <a:solidFill>
                  <a:schemeClr val="dk1"/>
                </a:solidFill>
                <a:latin typeface="Arial"/>
                <a:ea typeface="Arial"/>
                <a:cs typeface="Arial"/>
                <a:sym typeface="Arial"/>
              </a:defRPr>
            </a:lvl1pPr>
            <a:lvl2pPr indent="-381000" lvl="1" marL="914400" marR="0" rtl="0" algn="l">
              <a:lnSpc>
                <a:spcPct val="100000"/>
              </a:lnSpc>
              <a:spcBef>
                <a:spcPts val="640"/>
              </a:spcBef>
              <a:spcAft>
                <a:spcPts val="0"/>
              </a:spcAft>
              <a:buClr>
                <a:srgbClr val="1ECAD3"/>
              </a:buClr>
              <a:buSzPts val="2400"/>
              <a:buFont typeface="Arial"/>
              <a:buChar char="–"/>
              <a:defRPr b="0" i="0" sz="3200" u="none" cap="none" strike="noStrike">
                <a:solidFill>
                  <a:schemeClr val="dk1"/>
                </a:solidFill>
                <a:latin typeface="Arial"/>
                <a:ea typeface="Arial"/>
                <a:cs typeface="Arial"/>
                <a:sym typeface="Arial"/>
              </a:defRPr>
            </a:lvl2pPr>
            <a:lvl3pPr indent="-355600" lvl="2" marL="13716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3pPr>
            <a:lvl4pPr indent="-355600" lvl="3" marL="18288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4pPr>
            <a:lvl5pPr indent="-355600" lvl="4" marL="22860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5pPr>
            <a:lvl6pPr indent="-355600" lvl="5" marL="27432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9" name="Shape 129"/>
        <p:cNvGrpSpPr/>
        <p:nvPr/>
      </p:nvGrpSpPr>
      <p:grpSpPr>
        <a:xfrm>
          <a:off x="0" y="0"/>
          <a:ext cx="0" cy="0"/>
          <a:chOff x="0" y="0"/>
          <a:chExt cx="0" cy="0"/>
        </a:xfrm>
      </p:grpSpPr>
      <p:sp>
        <p:nvSpPr>
          <p:cNvPr id="130" name="Google Shape;130;g1cc27f89c6e_0_229"/>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168FDF"/>
              </a:buClr>
              <a:buSzPts val="3600"/>
              <a:buFont typeface="Gill Sans"/>
              <a:buNone/>
              <a:defRPr b="0" i="0" sz="36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31" name="Google Shape;131;g1cc27f89c6e_0_229"/>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cxnSp>
        <p:nvCxnSpPr>
          <p:cNvPr id="132" name="Google Shape;132;g1cc27f89c6e_0_229"/>
          <p:cNvCxnSpPr/>
          <p:nvPr/>
        </p:nvCxnSpPr>
        <p:spPr>
          <a:xfrm>
            <a:off x="411480" y="365126"/>
            <a:ext cx="0" cy="6108600"/>
          </a:xfrm>
          <a:prstGeom prst="straightConnector1">
            <a:avLst/>
          </a:prstGeom>
          <a:noFill/>
          <a:ln cap="flat" cmpd="sng" w="9525">
            <a:solidFill>
              <a:srgbClr val="168FDF"/>
            </a:solidFill>
            <a:prstDash val="solid"/>
            <a:miter lim="800000"/>
            <a:headEnd len="sm" w="sm" type="none"/>
            <a:tailEnd len="sm" w="sm" type="none"/>
          </a:ln>
        </p:spPr>
      </p:cxnSp>
      <p:pic>
        <p:nvPicPr>
          <p:cNvPr id="133" name="Google Shape;133;g1cc27f89c6e_0_229"/>
          <p:cNvPicPr preferRelativeResize="0"/>
          <p:nvPr/>
        </p:nvPicPr>
        <p:blipFill rotWithShape="1">
          <a:blip r:embed="rId2">
            <a:alphaModFix/>
          </a:blip>
          <a:srcRect b="0" l="0" r="0" t="0"/>
          <a:stretch/>
        </p:blipFill>
        <p:spPr>
          <a:xfrm>
            <a:off x="607084" y="6312023"/>
            <a:ext cx="2710843" cy="161801"/>
          </a:xfrm>
          <a:prstGeom prst="rect">
            <a:avLst/>
          </a:prstGeom>
          <a:noFill/>
          <a:ln>
            <a:noFill/>
          </a:ln>
        </p:spPr>
      </p:pic>
      <p:sp>
        <p:nvSpPr>
          <p:cNvPr id="134" name="Google Shape;134;g1cc27f89c6e_0_229"/>
          <p:cNvSpPr txBox="1"/>
          <p:nvPr>
            <p:ph idx="11" type="ftr"/>
          </p:nvPr>
        </p:nvSpPr>
        <p:spPr>
          <a:xfrm>
            <a:off x="607382" y="6583680"/>
            <a:ext cx="3368700" cy="274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5" name="Google Shape;135;g1cc27f89c6e_0_229"/>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g1cc27f89c6e_0_229"/>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1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Opening Slide">
    <p:spTree>
      <p:nvGrpSpPr>
        <p:cNvPr id="137" name="Shape 137"/>
        <p:cNvGrpSpPr/>
        <p:nvPr/>
      </p:nvGrpSpPr>
      <p:grpSpPr>
        <a:xfrm>
          <a:off x="0" y="0"/>
          <a:ext cx="0" cy="0"/>
          <a:chOff x="0" y="0"/>
          <a:chExt cx="0" cy="0"/>
        </a:xfrm>
      </p:grpSpPr>
      <p:pic>
        <p:nvPicPr>
          <p:cNvPr descr="Background pattern&#10;&#10;Description automatically generated" id="138" name="Google Shape;138;g1cc27f89c6e_0_23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39" name="Google Shape;139;g1cc27f89c6e_0_237"/>
          <p:cNvPicPr preferRelativeResize="0"/>
          <p:nvPr/>
        </p:nvPicPr>
        <p:blipFill rotWithShape="1">
          <a:blip r:embed="rId3">
            <a:alphaModFix/>
          </a:blip>
          <a:srcRect b="0" l="20833" r="20827" t="0"/>
          <a:stretch/>
        </p:blipFill>
        <p:spPr>
          <a:xfrm>
            <a:off x="2007705" y="-437088"/>
            <a:ext cx="8478080" cy="7295088"/>
          </a:xfrm>
          <a:prstGeom prst="rect">
            <a:avLst/>
          </a:prstGeom>
          <a:noFill/>
          <a:ln>
            <a:noFill/>
          </a:ln>
        </p:spPr>
      </p:pic>
      <p:pic>
        <p:nvPicPr>
          <p:cNvPr descr="Background pattern&#10;&#10;Description automatically generated" id="140" name="Google Shape;140;g1cc27f89c6e_0_23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41" name="Google Shape;141;g1cc27f89c6e_0_237"/>
          <p:cNvPicPr preferRelativeResize="0"/>
          <p:nvPr/>
        </p:nvPicPr>
        <p:blipFill rotWithShape="1">
          <a:blip r:embed="rId3">
            <a:alphaModFix/>
          </a:blip>
          <a:srcRect b="0" l="20833" r="20827" t="0"/>
          <a:stretch/>
        </p:blipFill>
        <p:spPr>
          <a:xfrm>
            <a:off x="2195071" y="-161841"/>
            <a:ext cx="7636259" cy="657073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2" name="Shape 142"/>
        <p:cNvGrpSpPr/>
        <p:nvPr/>
      </p:nvGrpSpPr>
      <p:grpSpPr>
        <a:xfrm>
          <a:off x="0" y="0"/>
          <a:ext cx="0" cy="0"/>
          <a:chOff x="0" y="0"/>
          <a:chExt cx="0" cy="0"/>
        </a:xfrm>
      </p:grpSpPr>
      <p:pic>
        <p:nvPicPr>
          <p:cNvPr descr="Background pattern&#10;&#10;Description automatically generated" id="143" name="Google Shape;143;g1cc27f89c6e_0_24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44" name="Google Shape;144;g1cc27f89c6e_0_242"/>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pic>
        <p:nvPicPr>
          <p:cNvPr descr="Background pattern&#10;&#10;Description automatically generated" id="145" name="Google Shape;145;g1cc27f89c6e_0_24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46" name="Google Shape;146;g1cc27f89c6e_0_242"/>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sp>
        <p:nvSpPr>
          <p:cNvPr id="147" name="Google Shape;147;g1cc27f89c6e_0_242"/>
          <p:cNvSpPr txBox="1"/>
          <p:nvPr>
            <p:ph type="title"/>
          </p:nvPr>
        </p:nvSpPr>
        <p:spPr>
          <a:xfrm>
            <a:off x="838200" y="3650477"/>
            <a:ext cx="10515600" cy="2459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1" i="0" sz="4000" u="none" cap="none" strike="noStrike">
                <a:solidFill>
                  <a:schemeClr val="lt1"/>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21" name="Shape 21"/>
        <p:cNvGrpSpPr/>
        <p:nvPr/>
      </p:nvGrpSpPr>
      <p:grpSpPr>
        <a:xfrm>
          <a:off x="0" y="0"/>
          <a:ext cx="0" cy="0"/>
          <a:chOff x="0" y="0"/>
          <a:chExt cx="0" cy="0"/>
        </a:xfrm>
      </p:grpSpPr>
      <p:pic>
        <p:nvPicPr>
          <p:cNvPr descr="A picture containing graphical user interface&#10;&#10;Description automatically generated" id="22" name="Google Shape;22;g117e4d82ba8_0_1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 name="Google Shape;23;g117e4d82ba8_0_18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g117e4d82ba8_0_18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148" name="Shape 148"/>
        <p:cNvGrpSpPr/>
        <p:nvPr/>
      </p:nvGrpSpPr>
      <p:grpSpPr>
        <a:xfrm>
          <a:off x="0" y="0"/>
          <a:ext cx="0" cy="0"/>
          <a:chOff x="0" y="0"/>
          <a:chExt cx="0" cy="0"/>
        </a:xfrm>
      </p:grpSpPr>
      <p:pic>
        <p:nvPicPr>
          <p:cNvPr descr="Logo&#10;&#10;Description automatically generated" id="149" name="Google Shape;149;g1cc27f89c6e_0_248"/>
          <p:cNvPicPr preferRelativeResize="0"/>
          <p:nvPr/>
        </p:nvPicPr>
        <p:blipFill rotWithShape="1">
          <a:blip r:embed="rId2">
            <a:alphaModFix/>
          </a:blip>
          <a:srcRect b="0" l="0" r="0" t="0"/>
          <a:stretch/>
        </p:blipFill>
        <p:spPr>
          <a:xfrm>
            <a:off x="10142852" y="0"/>
            <a:ext cx="2049148" cy="1980075"/>
          </a:xfrm>
          <a:prstGeom prst="rect">
            <a:avLst/>
          </a:prstGeom>
          <a:noFill/>
          <a:ln>
            <a:noFill/>
          </a:ln>
        </p:spPr>
      </p:pic>
      <p:sp>
        <p:nvSpPr>
          <p:cNvPr id="150" name="Google Shape;150;g1cc27f89c6e_0_248"/>
          <p:cNvSpPr txBox="1"/>
          <p:nvPr>
            <p:ph idx="1" type="body"/>
          </p:nvPr>
        </p:nvSpPr>
        <p:spPr>
          <a:xfrm>
            <a:off x="772121" y="2525360"/>
            <a:ext cx="9370800" cy="2604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0"/>
              </a:spcBef>
              <a:spcAft>
                <a:spcPts val="0"/>
              </a:spcAft>
              <a:buClr>
                <a:schemeClr val="accent2"/>
              </a:buClr>
              <a:buSzPts val="2800"/>
              <a:buFont typeface="Arial"/>
              <a:buChar char="•"/>
              <a:defRPr b="0" i="0" sz="2800" u="none" cap="none" strike="noStrike">
                <a:solidFill>
                  <a:srgbClr val="262626"/>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rgbClr val="262626"/>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accent2"/>
              </a:buClr>
              <a:buSzPts val="2000"/>
              <a:buFont typeface="Arial"/>
              <a:buChar char="•"/>
              <a:defRPr b="0" i="0" sz="2000" u="none" cap="none" strike="noStrike">
                <a:solidFill>
                  <a:srgbClr val="262626"/>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accent2"/>
              </a:buClr>
              <a:buSzPts val="1800"/>
              <a:buFont typeface="Arial"/>
              <a:buChar char="•"/>
              <a:defRPr b="0" i="0" sz="1800" u="none" cap="none" strike="noStrike">
                <a:solidFill>
                  <a:srgbClr val="262626"/>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accent2"/>
              </a:buClr>
              <a:buSzPts val="1800"/>
              <a:buFont typeface="Arial"/>
              <a:buChar char="•"/>
              <a:defRPr b="0" i="0" sz="1400" u="none" cap="none" strike="noStrike">
                <a:solidFill>
                  <a:srgbClr val="262626"/>
                </a:solidFill>
                <a:latin typeface="Open Sans"/>
                <a:ea typeface="Open Sans"/>
                <a:cs typeface="Open Sans"/>
                <a:sym typeface="Open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1" name="Google Shape;151;g1cc27f89c6e_0_248"/>
          <p:cNvSpPr txBox="1"/>
          <p:nvPr>
            <p:ph type="title"/>
          </p:nvPr>
        </p:nvSpPr>
        <p:spPr>
          <a:xfrm>
            <a:off x="772121" y="84255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2800" u="none" cap="none" strike="noStrike">
                <a:solidFill>
                  <a:srgbClr val="262626"/>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5">
    <p:spTree>
      <p:nvGrpSpPr>
        <p:cNvPr id="152" name="Shape 152"/>
        <p:cNvGrpSpPr/>
        <p:nvPr/>
      </p:nvGrpSpPr>
      <p:grpSpPr>
        <a:xfrm>
          <a:off x="0" y="0"/>
          <a:ext cx="0" cy="0"/>
          <a:chOff x="0" y="0"/>
          <a:chExt cx="0" cy="0"/>
        </a:xfrm>
      </p:grpSpPr>
      <p:pic>
        <p:nvPicPr>
          <p:cNvPr descr="A picture containing graphical user interface&#10;&#10;Description automatically generated" id="153" name="Google Shape;153;g1cc27f89c6e_0_252"/>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54" name="Google Shape;154;g1cc27f89c6e_0_25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g1cc27f89c6e_0_252"/>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6" name="Google Shape;156;g1cc27f89c6e_0_252"/>
          <p:cNvSpPr txBox="1"/>
          <p:nvPr>
            <p:ph type="title"/>
          </p:nvPr>
        </p:nvSpPr>
        <p:spPr>
          <a:xfrm>
            <a:off x="2927550" y="303775"/>
            <a:ext cx="8265600" cy="5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g1cc27f89c6e_0_257"/>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59" name="Google Shape;159;g1cc27f89c6e_0_25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g1cc27f89c6e_0_260"/>
          <p:cNvSpPr txBox="1"/>
          <p:nvPr>
            <p:ph idx="10" type="dt"/>
          </p:nvPr>
        </p:nvSpPr>
        <p:spPr>
          <a:xfrm>
            <a:off x="304800" y="4237567"/>
            <a:ext cx="1422300" cy="243300"/>
          </a:xfrm>
          <a:prstGeom prst="rect">
            <a:avLst/>
          </a:prstGeom>
          <a:noFill/>
          <a:ln>
            <a:noFill/>
          </a:ln>
        </p:spPr>
        <p:txBody>
          <a:bodyPr anchorCtr="0" anchor="ctr" bIns="30475" lIns="60950" spcFirstLastPara="1" rIns="60950" wrap="square" tIns="30475">
            <a:noAutofit/>
          </a:bodyPr>
          <a:lstStyle>
            <a:lvl1pPr lvl="0" rtl="0" algn="l">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162" name="Google Shape;162;g1cc27f89c6e_0_260"/>
          <p:cNvSpPr txBox="1"/>
          <p:nvPr>
            <p:ph idx="11" type="ftr"/>
          </p:nvPr>
        </p:nvSpPr>
        <p:spPr>
          <a:xfrm>
            <a:off x="2082800" y="4237567"/>
            <a:ext cx="1930500" cy="243300"/>
          </a:xfrm>
          <a:prstGeom prst="rect">
            <a:avLst/>
          </a:prstGeom>
          <a:noFill/>
          <a:ln>
            <a:noFill/>
          </a:ln>
        </p:spPr>
        <p:txBody>
          <a:bodyPr anchorCtr="0" anchor="ctr" bIns="30475" lIns="60950" spcFirstLastPara="1" rIns="60950" wrap="square" tIns="30475">
            <a:noAutofit/>
          </a:bodyPr>
          <a:lstStyle>
            <a:lvl1pPr lvl="0" rtl="0" algn="ctr">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163" name="Google Shape;163;g1cc27f89c6e_0_260"/>
          <p:cNvSpPr txBox="1"/>
          <p:nvPr>
            <p:ph idx="12" type="sldNum"/>
          </p:nvPr>
        </p:nvSpPr>
        <p:spPr>
          <a:xfrm>
            <a:off x="4368800" y="4237567"/>
            <a:ext cx="1422300" cy="243300"/>
          </a:xfrm>
          <a:prstGeom prst="rect">
            <a:avLst/>
          </a:prstGeom>
          <a:noFill/>
          <a:ln>
            <a:noFill/>
          </a:ln>
        </p:spPr>
        <p:txBody>
          <a:bodyPr anchorCtr="0" anchor="ctr" bIns="30475" lIns="60950" spcFirstLastPara="1" rIns="60950" wrap="square" tIns="30475">
            <a:noAutofit/>
          </a:bodyPr>
          <a:lstStyle>
            <a:lvl1pPr indent="0" lvl="0" marL="0" rtl="0" algn="r">
              <a:spcBef>
                <a:spcPts val="0"/>
              </a:spcBef>
              <a:buNone/>
              <a:defRPr sz="900"/>
            </a:lvl1pPr>
            <a:lvl2pPr indent="0" lvl="1" marL="0" rtl="0" algn="r">
              <a:spcBef>
                <a:spcPts val="0"/>
              </a:spcBef>
              <a:buNone/>
              <a:defRPr sz="900"/>
            </a:lvl2pPr>
            <a:lvl3pPr indent="0" lvl="2" marL="0" rtl="0" algn="r">
              <a:spcBef>
                <a:spcPts val="0"/>
              </a:spcBef>
              <a:buNone/>
              <a:defRPr sz="900"/>
            </a:lvl3pPr>
            <a:lvl4pPr indent="0" lvl="3" marL="0" rtl="0" algn="r">
              <a:spcBef>
                <a:spcPts val="0"/>
              </a:spcBef>
              <a:buNone/>
              <a:defRPr sz="900"/>
            </a:lvl4pPr>
            <a:lvl5pPr indent="0" lvl="4" marL="0" rtl="0" algn="r">
              <a:spcBef>
                <a:spcPts val="0"/>
              </a:spcBef>
              <a:buNone/>
              <a:defRPr sz="900"/>
            </a:lvl5pPr>
            <a:lvl6pPr indent="0" lvl="5" marL="0" rtl="0" algn="r">
              <a:spcBef>
                <a:spcPts val="0"/>
              </a:spcBef>
              <a:buNone/>
              <a:defRPr sz="900"/>
            </a:lvl6pPr>
            <a:lvl7pPr indent="0" lvl="6" marL="0" rtl="0" algn="r">
              <a:spcBef>
                <a:spcPts val="0"/>
              </a:spcBef>
              <a:buNone/>
              <a:defRPr sz="900"/>
            </a:lvl7pPr>
            <a:lvl8pPr indent="0" lvl="7" marL="0" rtl="0" algn="r">
              <a:spcBef>
                <a:spcPts val="0"/>
              </a:spcBef>
              <a:buNone/>
              <a:defRPr sz="900"/>
            </a:lvl8pPr>
            <a:lvl9pPr indent="0" lvl="8" marL="0" rtl="0" algn="r">
              <a:spcBef>
                <a:spcPts val="0"/>
              </a:spcBef>
              <a:buNone/>
              <a:defRPr sz="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164" name="Shape 164"/>
        <p:cNvGrpSpPr/>
        <p:nvPr/>
      </p:nvGrpSpPr>
      <p:grpSpPr>
        <a:xfrm>
          <a:off x="0" y="0"/>
          <a:ext cx="0" cy="0"/>
          <a:chOff x="0" y="0"/>
          <a:chExt cx="0" cy="0"/>
        </a:xfrm>
      </p:grpSpPr>
      <p:pic>
        <p:nvPicPr>
          <p:cNvPr descr="A picture containing graphical user interface&#10;&#10;Description automatically generated" id="165" name="Google Shape;165;g1cc27f89c6e_0_264"/>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66" name="Google Shape;166;g1cc27f89c6e_0_26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g1cc27f89c6e_0_264"/>
          <p:cNvSpPr txBox="1"/>
          <p:nvPr>
            <p:ph type="title"/>
          </p:nvPr>
        </p:nvSpPr>
        <p:spPr>
          <a:xfrm>
            <a:off x="2282400" y="0"/>
            <a:ext cx="7627200" cy="1126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g1cc27f89c6e_0_264"/>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169" name="Shape 169"/>
        <p:cNvGrpSpPr/>
        <p:nvPr/>
      </p:nvGrpSpPr>
      <p:grpSpPr>
        <a:xfrm>
          <a:off x="0" y="0"/>
          <a:ext cx="0" cy="0"/>
          <a:chOff x="0" y="0"/>
          <a:chExt cx="0" cy="0"/>
        </a:xfrm>
      </p:grpSpPr>
      <p:pic>
        <p:nvPicPr>
          <p:cNvPr descr="A picture containing graphical user interface&#10;&#10;Description automatically generated" id="170" name="Google Shape;170;g1cc27f89c6e_0_26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1" name="Google Shape;171;g1cc27f89c6e_0_26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g1cc27f89c6e_0_269"/>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pic>
        <p:nvPicPr>
          <p:cNvPr descr="Background pattern&#10;&#10;Description automatically generated" id="173" name="Google Shape;173;g1cc27f89c6e_0_269"/>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25" name="Shape 25"/>
        <p:cNvGrpSpPr/>
        <p:nvPr/>
      </p:nvGrpSpPr>
      <p:grpSpPr>
        <a:xfrm>
          <a:off x="0" y="0"/>
          <a:ext cx="0" cy="0"/>
          <a:chOff x="0" y="0"/>
          <a:chExt cx="0" cy="0"/>
        </a:xfrm>
      </p:grpSpPr>
      <p:pic>
        <p:nvPicPr>
          <p:cNvPr descr="A picture containing graphical user interface&#10;&#10;Description automatically generated" id="26" name="Google Shape;26;g11700bc5d3d_0_70"/>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7" name="Google Shape;27;g11700bc5d3d_0_7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g11700bc5d3d_0_70"/>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29" name="Google Shape;29;g11700bc5d3d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11700bc5d3d_0_291"/>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2" name="Google Shape;32;g11700bc5d3d_0_29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3" name="Shape 33"/>
        <p:cNvGrpSpPr/>
        <p:nvPr/>
      </p:nvGrpSpPr>
      <p:grpSpPr>
        <a:xfrm>
          <a:off x="0" y="0"/>
          <a:ext cx="0" cy="0"/>
          <a:chOff x="0" y="0"/>
          <a:chExt cx="0" cy="0"/>
        </a:xfrm>
      </p:grpSpPr>
      <p:sp>
        <p:nvSpPr>
          <p:cNvPr id="34" name="Google Shape;34;g117e4d82ba8_0_1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5" name="Google Shape;35;g117e4d82ba8_0_192"/>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6" name="Google Shape;36;g117e4d82ba8_0_19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lvl1pPr indent="-374650" lvl="0" marL="457200" algn="l">
              <a:lnSpc>
                <a:spcPct val="100000"/>
              </a:lnSpc>
              <a:spcBef>
                <a:spcPts val="10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algn="l">
              <a:lnSpc>
                <a:spcPct val="100000"/>
              </a:lnSpc>
              <a:spcBef>
                <a:spcPts val="10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algn="l">
              <a:lnSpc>
                <a:spcPct val="100000"/>
              </a:lnSpc>
              <a:spcBef>
                <a:spcPts val="10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4pPr>
            <a:lvl5pPr indent="-311150" lvl="4" marL="228600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5pPr>
            <a:lvl6pPr indent="-311150" lvl="5" marL="2743200" algn="l">
              <a:lnSpc>
                <a:spcPct val="90000"/>
              </a:lnSpc>
              <a:spcBef>
                <a:spcPts val="1000"/>
              </a:spcBef>
              <a:spcAft>
                <a:spcPts val="0"/>
              </a:spcAft>
              <a:buClr>
                <a:srgbClr val="C7AB66"/>
              </a:buClr>
              <a:buSzPts val="1300"/>
              <a:buFont typeface="Calibri"/>
              <a:buChar char="■"/>
              <a:defRPr sz="1400">
                <a:solidFill>
                  <a:srgbClr val="7F7F7F"/>
                </a:solidFill>
              </a:defRPr>
            </a:lvl6pPr>
            <a:lvl7pPr indent="-311150" lvl="6" marL="3200400" algn="l">
              <a:lnSpc>
                <a:spcPct val="90000"/>
              </a:lnSpc>
              <a:spcBef>
                <a:spcPts val="1000"/>
              </a:spcBef>
              <a:spcAft>
                <a:spcPts val="0"/>
              </a:spcAft>
              <a:buClr>
                <a:srgbClr val="C7AB66"/>
              </a:buClr>
              <a:buSzPts val="1300"/>
              <a:buFont typeface="Calibri"/>
              <a:buChar char="●"/>
              <a:defRPr sz="1400">
                <a:solidFill>
                  <a:srgbClr val="7F7F7F"/>
                </a:solidFill>
              </a:defRPr>
            </a:lvl7pPr>
            <a:lvl8pPr indent="-311150" lvl="7" marL="3657600" algn="l">
              <a:lnSpc>
                <a:spcPct val="90000"/>
              </a:lnSpc>
              <a:spcBef>
                <a:spcPts val="1000"/>
              </a:spcBef>
              <a:spcAft>
                <a:spcPts val="0"/>
              </a:spcAft>
              <a:buClr>
                <a:srgbClr val="C7AB66"/>
              </a:buClr>
              <a:buSzPts val="1300"/>
              <a:buFont typeface="Calibri"/>
              <a:buChar char="○"/>
              <a:defRPr sz="1400">
                <a:solidFill>
                  <a:srgbClr val="7F7F7F"/>
                </a:solidFill>
              </a:defRPr>
            </a:lvl8pPr>
            <a:lvl9pPr indent="-311150" lvl="8" marL="4114800" algn="l">
              <a:lnSpc>
                <a:spcPct val="90000"/>
              </a:lnSpc>
              <a:spcBef>
                <a:spcPts val="1000"/>
              </a:spcBef>
              <a:spcAft>
                <a:spcPts val="0"/>
              </a:spcAft>
              <a:buClr>
                <a:srgbClr val="C7AB66"/>
              </a:buClr>
              <a:buSzPts val="1300"/>
              <a:buFont typeface="Calibri"/>
              <a:buChar char="■"/>
              <a:defRPr sz="1400">
                <a:solidFill>
                  <a:srgbClr val="7F7F7F"/>
                </a:solidFill>
              </a:defRPr>
            </a:lvl9pPr>
          </a:lstStyle>
          <a:p/>
        </p:txBody>
      </p:sp>
      <p:sp>
        <p:nvSpPr>
          <p:cNvPr id="37" name="Google Shape;37;g117e4d82ba8_0_192"/>
          <p:cNvSpPr/>
          <p:nvPr>
            <p:ph idx="2" type="pic"/>
          </p:nvPr>
        </p:nvSpPr>
        <p:spPr>
          <a:xfrm>
            <a:off x="1521675" y="3638050"/>
            <a:ext cx="2112300" cy="2112300"/>
          </a:xfrm>
          <a:prstGeom prst="rect">
            <a:avLst/>
          </a:prstGeom>
          <a:noFill/>
          <a:ln>
            <a:noFill/>
          </a:ln>
        </p:spPr>
      </p:sp>
      <p:sp>
        <p:nvSpPr>
          <p:cNvPr id="38" name="Google Shape;38;g117e4d82ba8_0_19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algn="ctr">
              <a:lnSpc>
                <a:spcPct val="100000"/>
              </a:lnSpc>
              <a:spcBef>
                <a:spcPts val="500"/>
              </a:spcBef>
              <a:spcAft>
                <a:spcPts val="0"/>
              </a:spcAft>
              <a:buSzPts val="1200"/>
              <a:buNone/>
              <a:defRPr sz="1200"/>
            </a:lvl2pPr>
            <a:lvl3pPr lvl="2" algn="ctr">
              <a:lnSpc>
                <a:spcPct val="100000"/>
              </a:lnSpc>
              <a:spcBef>
                <a:spcPts val="500"/>
              </a:spcBef>
              <a:spcAft>
                <a:spcPts val="0"/>
              </a:spcAft>
              <a:buSzPts val="800"/>
              <a:buNone/>
              <a:defRPr sz="800"/>
            </a:lvl3pPr>
            <a:lvl4pPr lvl="3" algn="ctr">
              <a:lnSpc>
                <a:spcPct val="100000"/>
              </a:lnSpc>
              <a:spcBef>
                <a:spcPts val="500"/>
              </a:spcBef>
              <a:spcAft>
                <a:spcPts val="0"/>
              </a:spcAft>
              <a:buSzPts val="700"/>
              <a:buNone/>
              <a:defRPr sz="700"/>
            </a:lvl4pPr>
            <a:lvl5pPr lvl="4" algn="ctr">
              <a:lnSpc>
                <a:spcPct val="100000"/>
              </a:lnSpc>
              <a:spcBef>
                <a:spcPts val="500"/>
              </a:spcBef>
              <a:spcAft>
                <a:spcPts val="0"/>
              </a:spcAft>
              <a:buSzPts val="700"/>
              <a:buNone/>
              <a:defRPr sz="700"/>
            </a:lvl5pPr>
            <a:lvl6pPr lvl="5" algn="ctr">
              <a:lnSpc>
                <a:spcPct val="90000"/>
              </a:lnSpc>
              <a:spcBef>
                <a:spcPts val="500"/>
              </a:spcBef>
              <a:spcAft>
                <a:spcPts val="0"/>
              </a:spcAft>
              <a:buSzPts val="700"/>
              <a:buNone/>
              <a:defRPr sz="700"/>
            </a:lvl6pPr>
            <a:lvl7pPr lvl="6" algn="ctr">
              <a:lnSpc>
                <a:spcPct val="90000"/>
              </a:lnSpc>
              <a:spcBef>
                <a:spcPts val="500"/>
              </a:spcBef>
              <a:spcAft>
                <a:spcPts val="0"/>
              </a:spcAft>
              <a:buSzPts val="700"/>
              <a:buNone/>
              <a:defRPr sz="700"/>
            </a:lvl7pPr>
            <a:lvl8pPr lvl="7" algn="ctr">
              <a:lnSpc>
                <a:spcPct val="90000"/>
              </a:lnSpc>
              <a:spcBef>
                <a:spcPts val="500"/>
              </a:spcBef>
              <a:spcAft>
                <a:spcPts val="0"/>
              </a:spcAft>
              <a:buSzPts val="700"/>
              <a:buNone/>
              <a:defRPr sz="700"/>
            </a:lvl8pPr>
            <a:lvl9pPr lvl="8" algn="ctr">
              <a:lnSpc>
                <a:spcPct val="90000"/>
              </a:lnSpc>
              <a:spcBef>
                <a:spcPts val="500"/>
              </a:spcBef>
              <a:spcAft>
                <a:spcPts val="0"/>
              </a:spcAft>
              <a:buSzPts val="700"/>
              <a:buNone/>
              <a:defRPr sz="7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 2">
  <p:cSld name="Title Slide">
    <p:bg>
      <p:bgPr>
        <a:solidFill>
          <a:schemeClr val="lt1"/>
        </a:solidFill>
      </p:bgPr>
    </p:bg>
    <p:spTree>
      <p:nvGrpSpPr>
        <p:cNvPr id="39" name="Shape 39"/>
        <p:cNvGrpSpPr/>
        <p:nvPr/>
      </p:nvGrpSpPr>
      <p:grpSpPr>
        <a:xfrm>
          <a:off x="0" y="0"/>
          <a:ext cx="0" cy="0"/>
          <a:chOff x="0" y="0"/>
          <a:chExt cx="0" cy="0"/>
        </a:xfrm>
      </p:grpSpPr>
      <p:sp>
        <p:nvSpPr>
          <p:cNvPr id="40" name="Google Shape;40;g11700bc5d3d_0_76"/>
          <p:cNvSpPr txBox="1"/>
          <p:nvPr>
            <p:ph type="ctrTitle"/>
          </p:nvPr>
        </p:nvSpPr>
        <p:spPr>
          <a:xfrm>
            <a:off x="383357" y="283378"/>
            <a:ext cx="6196500" cy="18753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1" name="Google Shape;41;g11700bc5d3d_0_76"/>
          <p:cNvSpPr txBox="1"/>
          <p:nvPr>
            <p:ph idx="1" type="subTitle"/>
          </p:nvPr>
        </p:nvSpPr>
        <p:spPr>
          <a:xfrm>
            <a:off x="383357" y="2272859"/>
            <a:ext cx="6196500" cy="7155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100"/>
              </a:spcBef>
              <a:spcAft>
                <a:spcPts val="0"/>
              </a:spcAft>
              <a:buSzPts val="2400"/>
              <a:buFont typeface="Calibri"/>
              <a:buNone/>
              <a:defRPr sz="2400">
                <a:latin typeface="Calibri"/>
                <a:ea typeface="Calibri"/>
                <a:cs typeface="Calibri"/>
                <a:sym typeface="Calibri"/>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900"/>
              <a:buNone/>
              <a:defRPr sz="19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g11700bc5d3d_0_7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 name="Google Shape;43;g11700bc5d3d_0_76"/>
          <p:cNvPicPr preferRelativeResize="0"/>
          <p:nvPr/>
        </p:nvPicPr>
        <p:blipFill rotWithShape="1">
          <a:blip r:embed="rId2">
            <a:alphaModFix/>
          </a:blip>
          <a:srcRect b="0" l="0" r="0" t="0"/>
          <a:stretch/>
        </p:blipFill>
        <p:spPr>
          <a:xfrm>
            <a:off x="7220215" y="401729"/>
            <a:ext cx="4359969" cy="115323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9_Title Slide">
    <p:bg>
      <p:bgPr>
        <a:solidFill>
          <a:schemeClr val="lt1"/>
        </a:solidFill>
      </p:bgPr>
    </p:bg>
    <p:spTree>
      <p:nvGrpSpPr>
        <p:cNvPr id="44" name="Shape 44"/>
        <p:cNvGrpSpPr/>
        <p:nvPr/>
      </p:nvGrpSpPr>
      <p:grpSpPr>
        <a:xfrm>
          <a:off x="0" y="0"/>
          <a:ext cx="0" cy="0"/>
          <a:chOff x="0" y="0"/>
          <a:chExt cx="0" cy="0"/>
        </a:xfrm>
      </p:grpSpPr>
      <p:sp>
        <p:nvSpPr>
          <p:cNvPr id="45" name="Google Shape;45;g11700bc5d3d_0_1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6" name="Google Shape;46;g11700bc5d3d_0_1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2 column">
  <p:cSld name="BLANK_2">
    <p:spTree>
      <p:nvGrpSpPr>
        <p:cNvPr id="47" name="Shape 47"/>
        <p:cNvGrpSpPr/>
        <p:nvPr/>
      </p:nvGrpSpPr>
      <p:grpSpPr>
        <a:xfrm>
          <a:off x="0" y="0"/>
          <a:ext cx="0" cy="0"/>
          <a:chOff x="0" y="0"/>
          <a:chExt cx="0" cy="0"/>
        </a:xfrm>
      </p:grpSpPr>
      <p:sp>
        <p:nvSpPr>
          <p:cNvPr id="48" name="Google Shape;48;g11700bc5d3d_0_300"/>
          <p:cNvSpPr txBox="1"/>
          <p:nvPr>
            <p:ph idx="1" type="body"/>
          </p:nvPr>
        </p:nvSpPr>
        <p:spPr>
          <a:xfrm>
            <a:off x="617376" y="1930400"/>
            <a:ext cx="4985700" cy="4195800"/>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49" name="Google Shape;49;g11700bc5d3d_0_300"/>
          <p:cNvSpPr txBox="1"/>
          <p:nvPr>
            <p:ph idx="2" type="body"/>
          </p:nvPr>
        </p:nvSpPr>
        <p:spPr>
          <a:xfrm>
            <a:off x="6668076" y="1930400"/>
            <a:ext cx="4833300" cy="4195800"/>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50" name="Google Shape;50;g11700bc5d3d_0_30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image" Target="../media/image37.jp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1700bc5d3d_0_58"/>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1" name="Google Shape;11;g11700bc5d3d_0_58"/>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9250" lvl="3" marL="1828800" marR="0" rtl="0" algn="l">
              <a:lnSpc>
                <a:spcPct val="100000"/>
              </a:lnSpc>
              <a:spcBef>
                <a:spcPts val="500"/>
              </a:spcBef>
              <a:spcAft>
                <a:spcPts val="0"/>
              </a:spcAft>
              <a:buClr>
                <a:srgbClr val="B49823"/>
              </a:buClr>
              <a:buSzPts val="1900"/>
              <a:buFont typeface="Arial"/>
              <a:buChar char="•"/>
              <a:defRPr b="0" i="0" sz="1900" u="none" cap="none" strike="noStrike">
                <a:solidFill>
                  <a:srgbClr val="7F7F7F"/>
                </a:solidFill>
                <a:latin typeface="Arial"/>
                <a:ea typeface="Arial"/>
                <a:cs typeface="Arial"/>
                <a:sym typeface="Arial"/>
              </a:defRPr>
            </a:lvl4pPr>
            <a:lvl5pPr indent="-349250" lvl="4" marL="2286000" marR="0" rtl="0" algn="l">
              <a:lnSpc>
                <a:spcPct val="100000"/>
              </a:lnSpc>
              <a:spcBef>
                <a:spcPts val="500"/>
              </a:spcBef>
              <a:spcAft>
                <a:spcPts val="0"/>
              </a:spcAft>
              <a:buClr>
                <a:srgbClr val="2EB6CF"/>
              </a:buClr>
              <a:buSzPts val="1900"/>
              <a:buFont typeface="Noto Sans Symbols"/>
              <a:buChar char="▪"/>
              <a:defRPr b="0" i="0" sz="1900" u="none" cap="none" strike="noStrike">
                <a:solidFill>
                  <a:srgbClr val="7F7F7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 name="Google Shape;12;g11700bc5d3d_0_58"/>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3" name="Google Shape;13;g11700bc5d3d_0_58"/>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4" name="Google Shape;14;g11700bc5d3d_0_5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15" name="Google Shape;15;g11700bc5d3d_0_58"/>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g1cc27f89c6e_0_161"/>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73" name="Google Shape;73;g1cc27f89c6e_0_161"/>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9250" lvl="3" marL="1828800" marR="0" rtl="0" algn="l">
              <a:lnSpc>
                <a:spcPct val="100000"/>
              </a:lnSpc>
              <a:spcBef>
                <a:spcPts val="500"/>
              </a:spcBef>
              <a:spcAft>
                <a:spcPts val="0"/>
              </a:spcAft>
              <a:buClr>
                <a:srgbClr val="B49823"/>
              </a:buClr>
              <a:buSzPts val="1900"/>
              <a:buFont typeface="Arial"/>
              <a:buChar char="•"/>
              <a:defRPr b="0" i="0" sz="1900" u="none" cap="none" strike="noStrike">
                <a:solidFill>
                  <a:srgbClr val="7F7F7F"/>
                </a:solidFill>
                <a:latin typeface="Arial"/>
                <a:ea typeface="Arial"/>
                <a:cs typeface="Arial"/>
                <a:sym typeface="Arial"/>
              </a:defRPr>
            </a:lvl4pPr>
            <a:lvl5pPr indent="-349250" lvl="4" marL="2286000" marR="0" rtl="0" algn="l">
              <a:lnSpc>
                <a:spcPct val="100000"/>
              </a:lnSpc>
              <a:spcBef>
                <a:spcPts val="500"/>
              </a:spcBef>
              <a:spcAft>
                <a:spcPts val="0"/>
              </a:spcAft>
              <a:buClr>
                <a:srgbClr val="2EB6CF"/>
              </a:buClr>
              <a:buSzPts val="1900"/>
              <a:buFont typeface="Noto Sans Symbols"/>
              <a:buChar char="▪"/>
              <a:defRPr b="0" i="0" sz="1900" u="none" cap="none" strike="noStrike">
                <a:solidFill>
                  <a:srgbClr val="7F7F7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74" name="Google Shape;74;g1cc27f89c6e_0_161"/>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5" name="Google Shape;75;g1cc27f89c6e_0_161"/>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6" name="Google Shape;76;g1cc27f89c6e_0_16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77" name="Google Shape;77;g1cc27f89c6e_0_161"/>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hyperlink" Target="https://l.aswf.io/" TargetMode="Externa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67.png"/><Relationship Id="rId4" Type="http://schemas.openxmlformats.org/officeDocument/2006/relationships/image" Target="../media/image68.jpg"/><Relationship Id="rId5" Type="http://schemas.openxmlformats.org/officeDocument/2006/relationships/image" Target="../media/image64.png"/><Relationship Id="rId6" Type="http://schemas.openxmlformats.org/officeDocument/2006/relationships/hyperlink" Target="https://openvdb.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76.png"/><Relationship Id="rId4" Type="http://schemas.openxmlformats.org/officeDocument/2006/relationships/image" Target="../media/image73.png"/><Relationship Id="rId5" Type="http://schemas.openxmlformats.org/officeDocument/2006/relationships/image" Target="../media/image74.jpg"/><Relationship Id="rId6" Type="http://schemas.openxmlformats.org/officeDocument/2006/relationships/image" Target="../media/image58.png"/><Relationship Id="rId7" Type="http://schemas.openxmlformats.org/officeDocument/2006/relationships/hyperlink" Target="https://opencolorio.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69.png"/><Relationship Id="rId4" Type="http://schemas.openxmlformats.org/officeDocument/2006/relationships/image" Target="../media/image75.jpg"/><Relationship Id="rId5" Type="http://schemas.openxmlformats.org/officeDocument/2006/relationships/image" Target="../media/image54.png"/><Relationship Id="rId6" Type="http://schemas.openxmlformats.org/officeDocument/2006/relationships/hyperlink" Target="https://opencue.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79.jpg"/><Relationship Id="rId4" Type="http://schemas.openxmlformats.org/officeDocument/2006/relationships/image" Target="../media/image82.jpg"/><Relationship Id="rId5" Type="http://schemas.openxmlformats.org/officeDocument/2006/relationships/image" Target="../media/image52.png"/><Relationship Id="rId6" Type="http://schemas.openxmlformats.org/officeDocument/2006/relationships/hyperlink" Target="https://openexr.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78.jpg"/><Relationship Id="rId4" Type="http://schemas.openxmlformats.org/officeDocument/2006/relationships/hyperlink" Target="https://opentimeline.io" TargetMode="External"/><Relationship Id="rId5"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83.jpg"/><Relationship Id="rId4" Type="http://schemas.openxmlformats.org/officeDocument/2006/relationships/image" Target="../media/image85.jpg"/><Relationship Id="rId5" Type="http://schemas.openxmlformats.org/officeDocument/2006/relationships/image" Target="../media/image89.png"/><Relationship Id="rId6" Type="http://schemas.openxmlformats.org/officeDocument/2006/relationships/hyperlink" Target="https://openshadinglanguage.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hyperlink" Target="https://materialx.org" TargetMode="External"/><Relationship Id="rId5" Type="http://schemas.openxmlformats.org/officeDocument/2006/relationships/image" Target="../media/image10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90.png"/><Relationship Id="rId4" Type="http://schemas.openxmlformats.org/officeDocument/2006/relationships/hyperlink" Target="https://rez-project.io" TargetMode="External"/><Relationship Id="rId5" Type="http://schemas.openxmlformats.org/officeDocument/2006/relationships/image" Target="../media/image87.png"/><Relationship Id="rId6"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rawtoaces.org" TargetMode="Externa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 Id="rId3" Type="http://schemas.openxmlformats.org/officeDocument/2006/relationships/image" Target="../media/image88.png"/><Relationship Id="rId4" Type="http://schemas.openxmlformats.org/officeDocument/2006/relationships/hyperlink" Target="http://openeffects.org/" TargetMode="External"/><Relationship Id="rId5"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 Id="rId3" Type="http://schemas.openxmlformats.org/officeDocument/2006/relationships/image" Target="../media/image95.png"/><Relationship Id="rId4" Type="http://schemas.openxmlformats.org/officeDocument/2006/relationships/image" Target="../media/image100.png"/><Relationship Id="rId5" Type="http://schemas.openxmlformats.org/officeDocument/2006/relationships/image" Target="../media/image99.png"/><Relationship Id="rId6" Type="http://schemas.openxmlformats.org/officeDocument/2006/relationships/image" Target="../media/image98.png"/><Relationship Id="rId7" Type="http://schemas.openxmlformats.org/officeDocument/2006/relationships/image" Target="../media/image57.png"/><Relationship Id="rId8" Type="http://schemas.openxmlformats.org/officeDocument/2006/relationships/hyperlink" Target="https://dpel.aswf.io"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103.jpg"/><Relationship Id="rId10" Type="http://schemas.openxmlformats.org/officeDocument/2006/relationships/image" Target="../media/image107.jpg"/><Relationship Id="rId13" Type="http://schemas.openxmlformats.org/officeDocument/2006/relationships/image" Target="../media/image130.jpg"/><Relationship Id="rId12" Type="http://schemas.openxmlformats.org/officeDocument/2006/relationships/image" Target="../media/image102.jpg"/><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hyperlink" Target="https://openassetio.org" TargetMode="External"/><Relationship Id="rId4" Type="http://schemas.openxmlformats.org/officeDocument/2006/relationships/image" Target="../media/image96.png"/><Relationship Id="rId9" Type="http://schemas.openxmlformats.org/officeDocument/2006/relationships/image" Target="../media/image105.jpg"/><Relationship Id="rId15" Type="http://schemas.openxmlformats.org/officeDocument/2006/relationships/image" Target="../media/image110.jpg"/><Relationship Id="rId14" Type="http://schemas.openxmlformats.org/officeDocument/2006/relationships/image" Target="../media/image113.png"/><Relationship Id="rId17" Type="http://schemas.openxmlformats.org/officeDocument/2006/relationships/image" Target="../media/image111.png"/><Relationship Id="rId16" Type="http://schemas.openxmlformats.org/officeDocument/2006/relationships/image" Target="../media/image114.jpg"/><Relationship Id="rId5" Type="http://schemas.openxmlformats.org/officeDocument/2006/relationships/image" Target="../media/image106.png"/><Relationship Id="rId19" Type="http://schemas.openxmlformats.org/officeDocument/2006/relationships/image" Target="../media/image125.jpg"/><Relationship Id="rId6" Type="http://schemas.openxmlformats.org/officeDocument/2006/relationships/image" Target="../media/image124.png"/><Relationship Id="rId18" Type="http://schemas.openxmlformats.org/officeDocument/2006/relationships/image" Target="../media/image119.png"/><Relationship Id="rId7" Type="http://schemas.openxmlformats.org/officeDocument/2006/relationships/image" Target="../media/image101.png"/><Relationship Id="rId8"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hyperlink" Target="https://openreviewinitiative.org" TargetMode="External"/><Relationship Id="rId4" Type="http://schemas.openxmlformats.org/officeDocument/2006/relationships/hyperlink" Target="http://drive.google.com/file/d/1P1P3KvlewoaGhEGsYxYQ0DHnZsV5uCnz/view" TargetMode="External"/><Relationship Id="rId5" Type="http://schemas.openxmlformats.org/officeDocument/2006/relationships/image" Target="../media/image115.jpg"/><Relationship Id="rId6" Type="http://schemas.openxmlformats.org/officeDocument/2006/relationships/image" Target="../media/image112.jpg"/><Relationship Id="rId7"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50.pn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tac.aswf.io/process/lifecycle.html" TargetMode="External"/><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21.png"/></Relationships>
</file>

<file path=ppt/slides/_rels/slide35.xml.rels><?xml version="1.0" encoding="UTF-8" standalone="yes"?><Relationships xmlns="http://schemas.openxmlformats.org/package/2006/relationships"><Relationship Id="rId11" Type="http://schemas.openxmlformats.org/officeDocument/2006/relationships/image" Target="../media/image129.png"/><Relationship Id="rId10" Type="http://schemas.openxmlformats.org/officeDocument/2006/relationships/image" Target="../media/image118.png"/><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117.png"/><Relationship Id="rId5" Type="http://schemas.openxmlformats.org/officeDocument/2006/relationships/hyperlink" Target="https://www.aswf.io/projects/" TargetMode="External"/><Relationship Id="rId6" Type="http://schemas.openxmlformats.org/officeDocument/2006/relationships/hyperlink" Target="https://www.linuxfoundation.org/projects" TargetMode="External"/><Relationship Id="rId7" Type="http://schemas.openxmlformats.org/officeDocument/2006/relationships/hyperlink" Target="https://www.aswf.io/blog/" TargetMode="External"/><Relationship Id="rId8" Type="http://schemas.openxmlformats.org/officeDocument/2006/relationships/hyperlink" Target="https://www.linux.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26.png"/><Relationship Id="rId4" Type="http://schemas.openxmlformats.org/officeDocument/2006/relationships/image" Target="../media/image133.png"/><Relationship Id="rId5" Type="http://schemas.openxmlformats.org/officeDocument/2006/relationships/image" Target="../media/image1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20.png"/><Relationship Id="rId4" Type="http://schemas.openxmlformats.org/officeDocument/2006/relationships/image" Target="../media/image123.png"/><Relationship Id="rId5" Type="http://schemas.openxmlformats.org/officeDocument/2006/relationships/image" Target="../media/image1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en.wikipedia.org/wiki/Anna_Karenina_princip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www.aswf.io/about/technical-advisory-counci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tac.aswf.io/process/proposal_templat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fossmarks.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tac.aswf.io/engagement/" TargetMode="External"/><Relationship Id="rId4" Type="http://schemas.openxmlformats.org/officeDocument/2006/relationships/image" Target="../media/image1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51.png"/><Relationship Id="rId4" Type="http://schemas.openxmlformats.org/officeDocument/2006/relationships/image" Target="../media/image71.png"/><Relationship Id="rId5" Type="http://schemas.openxmlformats.org/officeDocument/2006/relationships/image" Target="../media/image46.jpg"/><Relationship Id="rId6" Type="http://schemas.openxmlformats.org/officeDocument/2006/relationships/image" Target="../media/image49.png"/><Relationship Id="rId7"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62.png"/><Relationship Id="rId13" Type="http://schemas.openxmlformats.org/officeDocument/2006/relationships/image" Target="../media/image59.png"/><Relationship Id="rId12" Type="http://schemas.openxmlformats.org/officeDocument/2006/relationships/image" Target="../media/image63.png"/><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5.png"/><Relationship Id="rId15" Type="http://schemas.openxmlformats.org/officeDocument/2006/relationships/image" Target="../media/image60.png"/><Relationship Id="rId14" Type="http://schemas.openxmlformats.org/officeDocument/2006/relationships/image" Target="../media/image61.png"/><Relationship Id="rId5" Type="http://schemas.openxmlformats.org/officeDocument/2006/relationships/image" Target="../media/image56.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
          <p:cNvSpPr txBox="1"/>
          <p:nvPr>
            <p:ph type="title"/>
          </p:nvPr>
        </p:nvSpPr>
        <p:spPr>
          <a:xfrm>
            <a:off x="2121150" y="2875800"/>
            <a:ext cx="7949700" cy="1106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5940"/>
              <a:buFont typeface="Arial"/>
              <a:buNone/>
            </a:pPr>
            <a:r>
              <a:rPr lang="en-US" sz="5440"/>
              <a:t>Hosting your project at the </a:t>
            </a:r>
            <a:endParaRPr sz="5440"/>
          </a:p>
          <a:p>
            <a:pPr indent="0" lvl="0" marL="0" rtl="0" algn="ctr">
              <a:lnSpc>
                <a:spcPct val="90000"/>
              </a:lnSpc>
              <a:spcBef>
                <a:spcPts val="0"/>
              </a:spcBef>
              <a:spcAft>
                <a:spcPts val="0"/>
              </a:spcAft>
              <a:buClr>
                <a:schemeClr val="lt1"/>
              </a:buClr>
              <a:buSzPts val="5940"/>
              <a:buFont typeface="Arial"/>
              <a:buNone/>
            </a:pPr>
            <a:r>
              <a:rPr lang="en-US" sz="5440"/>
              <a:t>Academy Software Foundation</a:t>
            </a:r>
            <a:endParaRPr sz="23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387cb9c92e_0_656"/>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400" name="Google Shape;400;g1387cb9c92e_0_656"/>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401" name="Google Shape;401;g1387cb9c92e_0_656"/>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402" name="Google Shape;402;g1387cb9c92e_0_656"/>
          <p:cNvSpPr txBox="1"/>
          <p:nvPr/>
        </p:nvSpPr>
        <p:spPr>
          <a:xfrm>
            <a:off x="3202491" y="404265"/>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Diversity &amp; Inclusion</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387cb9c92e_0_663"/>
          <p:cNvSpPr txBox="1"/>
          <p:nvPr>
            <p:ph idx="4294967295" type="body"/>
          </p:nvPr>
        </p:nvSpPr>
        <p:spPr>
          <a:xfrm>
            <a:off x="8637625" y="1604775"/>
            <a:ext cx="2964600" cy="4479000"/>
          </a:xfrm>
          <a:prstGeom prst="rect">
            <a:avLst/>
          </a:prstGeom>
          <a:noFill/>
          <a:ln>
            <a:noFill/>
          </a:ln>
        </p:spPr>
        <p:txBody>
          <a:bodyPr anchorCtr="0" anchor="t" bIns="45700" lIns="91425" spcFirstLastPara="1" rIns="91425" wrap="square" tIns="45700">
            <a:noAutofit/>
          </a:bodyPr>
          <a:lstStyle/>
          <a:p>
            <a:pPr indent="0" lvl="0" marL="0" rtl="0" algn="l">
              <a:spcBef>
                <a:spcPts val="1100"/>
              </a:spcBef>
              <a:spcAft>
                <a:spcPts val="0"/>
              </a:spcAft>
              <a:buNone/>
            </a:pPr>
            <a:r>
              <a:rPr b="1" lang="en-US" sz="2000" u="sng">
                <a:solidFill>
                  <a:schemeClr val="hlink"/>
                </a:solidFill>
                <a:latin typeface="Calibri"/>
                <a:ea typeface="Calibri"/>
                <a:cs typeface="Calibri"/>
                <a:sym typeface="Calibri"/>
                <a:hlinkClick r:id="rId3"/>
              </a:rPr>
              <a:t>l.aswf.io</a:t>
            </a:r>
            <a:r>
              <a:rPr b="1" lang="en-US" sz="2000">
                <a:solidFill>
                  <a:srgbClr val="2EB6CF"/>
                </a:solidFill>
                <a:latin typeface="Calibri"/>
                <a:ea typeface="Calibri"/>
                <a:cs typeface="Calibri"/>
                <a:sym typeface="Calibri"/>
              </a:rPr>
              <a:t> </a:t>
            </a:r>
            <a:endParaRPr b="1" sz="2000">
              <a:solidFill>
                <a:srgbClr val="2EB6CF"/>
              </a:solidFill>
              <a:latin typeface="Calibri"/>
              <a:ea typeface="Calibri"/>
              <a:cs typeface="Calibri"/>
              <a:sym typeface="Calibri"/>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Public list of open source projects in the animation and VFX industry </a:t>
            </a:r>
            <a:endParaRPr sz="2000">
              <a:solidFill>
                <a:srgbClr val="595959"/>
              </a:solidFill>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Updates can be submitted via GitHub</a:t>
            </a:r>
            <a:endParaRPr sz="2000">
              <a:solidFill>
                <a:srgbClr val="595959"/>
              </a:solidFill>
            </a:endParaRPr>
          </a:p>
          <a:p>
            <a:pPr indent="-381000" lvl="0" marL="520700" rtl="0" algn="l">
              <a:lnSpc>
                <a:spcPct val="100000"/>
              </a:lnSpc>
              <a:spcBef>
                <a:spcPts val="1000"/>
              </a:spcBef>
              <a:spcAft>
                <a:spcPts val="1000"/>
              </a:spcAft>
              <a:buClr>
                <a:srgbClr val="B49823"/>
              </a:buClr>
              <a:buSzPts val="1600"/>
              <a:buFont typeface="Arial"/>
              <a:buChar char="•"/>
            </a:pPr>
            <a:r>
              <a:rPr lang="en-US" sz="2000">
                <a:solidFill>
                  <a:srgbClr val="595959"/>
                </a:solidFill>
              </a:rPr>
              <a:t>Goal is to have all active, open source projects in animation and VFX industries represented.</a:t>
            </a:r>
            <a:endParaRPr sz="2000">
              <a:solidFill>
                <a:srgbClr val="595959"/>
              </a:solidFill>
            </a:endParaRPr>
          </a:p>
        </p:txBody>
      </p:sp>
      <p:sp>
        <p:nvSpPr>
          <p:cNvPr id="408" name="Google Shape;408;g1387cb9c92e_0_663"/>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ASWF Landscape</a:t>
            </a:r>
            <a:endParaRPr/>
          </a:p>
        </p:txBody>
      </p:sp>
      <p:pic>
        <p:nvPicPr>
          <p:cNvPr id="409" name="Google Shape;409;g1387cb9c92e_0_663"/>
          <p:cNvPicPr preferRelativeResize="0"/>
          <p:nvPr/>
        </p:nvPicPr>
        <p:blipFill rotWithShape="1">
          <a:blip r:embed="rId4">
            <a:alphaModFix/>
          </a:blip>
          <a:srcRect b="0" l="0" r="10" t="0"/>
          <a:stretch/>
        </p:blipFill>
        <p:spPr>
          <a:xfrm>
            <a:off x="173925" y="1604775"/>
            <a:ext cx="8332826" cy="45574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3244c4136e_1_0"/>
          <p:cNvSpPr/>
          <p:nvPr/>
        </p:nvSpPr>
        <p:spPr>
          <a:xfrm>
            <a:off x="1632424" y="2109019"/>
            <a:ext cx="9289200" cy="30644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cxnSp>
        <p:nvCxnSpPr>
          <p:cNvPr id="415" name="Google Shape;415;g13244c4136e_1_0"/>
          <p:cNvCxnSpPr/>
          <p:nvPr/>
        </p:nvCxnSpPr>
        <p:spPr>
          <a:xfrm>
            <a:off x="1624140" y="1954060"/>
            <a:ext cx="0" cy="3219189"/>
          </a:xfrm>
          <a:prstGeom prst="straightConnector1">
            <a:avLst/>
          </a:prstGeom>
          <a:noFill/>
          <a:ln cap="flat" cmpd="sng" w="12700">
            <a:solidFill>
              <a:schemeClr val="accent1"/>
            </a:solidFill>
            <a:prstDash val="solid"/>
            <a:miter lim="800000"/>
            <a:headEnd len="sm" w="sm" type="none"/>
            <a:tailEnd len="sm" w="sm" type="none"/>
          </a:ln>
        </p:spPr>
      </p:cxnSp>
      <p:cxnSp>
        <p:nvCxnSpPr>
          <p:cNvPr id="416" name="Google Shape;416;g13244c4136e_1_0"/>
          <p:cNvCxnSpPr/>
          <p:nvPr/>
        </p:nvCxnSpPr>
        <p:spPr>
          <a:xfrm>
            <a:off x="1615857" y="5173249"/>
            <a:ext cx="9356943" cy="0"/>
          </a:xfrm>
          <a:prstGeom prst="straightConnector1">
            <a:avLst/>
          </a:prstGeom>
          <a:noFill/>
          <a:ln cap="flat" cmpd="sng" w="12700">
            <a:solidFill>
              <a:schemeClr val="accent1"/>
            </a:solidFill>
            <a:prstDash val="solid"/>
            <a:miter lim="800000"/>
            <a:headEnd len="sm" w="sm" type="none"/>
            <a:tailEnd len="sm" w="sm" type="none"/>
          </a:ln>
        </p:spPr>
      </p:cxnSp>
      <p:sp>
        <p:nvSpPr>
          <p:cNvPr id="417" name="Google Shape;417;g13244c4136e_1_0"/>
          <p:cNvSpPr txBox="1"/>
          <p:nvPr/>
        </p:nvSpPr>
        <p:spPr>
          <a:xfrm rot="-5400000">
            <a:off x="-263462" y="3241202"/>
            <a:ext cx="333944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chemeClr val="accent1"/>
                </a:solidFill>
                <a:latin typeface="Arial"/>
                <a:ea typeface="Arial"/>
                <a:cs typeface="Arial"/>
                <a:sym typeface="Arial"/>
              </a:rPr>
              <a:t>Value of of Individual Project</a:t>
            </a:r>
            <a:endParaRPr sz="1300"/>
          </a:p>
        </p:txBody>
      </p:sp>
      <p:sp>
        <p:nvSpPr>
          <p:cNvPr id="418" name="Google Shape;418;g13244c4136e_1_0"/>
          <p:cNvSpPr txBox="1"/>
          <p:nvPr/>
        </p:nvSpPr>
        <p:spPr>
          <a:xfrm>
            <a:off x="3695178" y="5173249"/>
            <a:ext cx="461803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900">
                <a:solidFill>
                  <a:schemeClr val="accent1"/>
                </a:solidFill>
                <a:latin typeface="Arial"/>
                <a:ea typeface="Arial"/>
                <a:cs typeface="Arial"/>
                <a:sym typeface="Arial"/>
              </a:rPr>
              <a:t>Number of Open Source Projects</a:t>
            </a:r>
            <a:endParaRPr b="1" sz="1900">
              <a:solidFill>
                <a:schemeClr val="accent1"/>
              </a:solidFill>
              <a:latin typeface="Arial"/>
              <a:ea typeface="Arial"/>
              <a:cs typeface="Arial"/>
              <a:sym typeface="Arial"/>
            </a:endParaRPr>
          </a:p>
        </p:txBody>
      </p:sp>
      <p:sp>
        <p:nvSpPr>
          <p:cNvPr id="419" name="Google Shape;419;g13244c4136e_1_0"/>
          <p:cNvSpPr txBox="1"/>
          <p:nvPr>
            <p:ph type="title"/>
          </p:nvPr>
        </p:nvSpPr>
        <p:spPr>
          <a:xfrm>
            <a:off x="2121150" y="0"/>
            <a:ext cx="7949700" cy="11064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sz="3700"/>
              <a:t>The Real Question is Which Projects Matter?</a:t>
            </a:r>
            <a:endParaRPr sz="3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3244c4136e_1_16"/>
          <p:cNvSpPr txBox="1"/>
          <p:nvPr>
            <p:ph idx="1" type="body"/>
          </p:nvPr>
        </p:nvSpPr>
        <p:spPr>
          <a:xfrm>
            <a:off x="558275" y="1604775"/>
            <a:ext cx="4591500" cy="459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hlink"/>
              </a:buClr>
              <a:buFont typeface="Helvetica Neue"/>
              <a:buNone/>
            </a:pPr>
            <a:r>
              <a:rPr lang="en-US" sz="2500"/>
              <a:t>Sustainable projects have a developer community whose technology is used in commercial solutions that profit businesses, who in turn participate and reinvest back into the project and hire developers to work in the community.</a:t>
            </a:r>
            <a:endParaRPr sz="2500"/>
          </a:p>
          <a:p>
            <a:pPr indent="0" lvl="0" marL="0" marR="0" rtl="0" algn="l">
              <a:lnSpc>
                <a:spcPct val="100000"/>
              </a:lnSpc>
              <a:spcBef>
                <a:spcPts val="0"/>
              </a:spcBef>
              <a:spcAft>
                <a:spcPts val="0"/>
              </a:spcAft>
              <a:buClr>
                <a:srgbClr val="168FDF"/>
              </a:buClr>
              <a:buSzPts val="2800"/>
              <a:buFont typeface="Helvetica Neue"/>
              <a:buNone/>
            </a:pPr>
            <a:r>
              <a:t/>
            </a:r>
            <a:endParaRPr sz="2500"/>
          </a:p>
        </p:txBody>
      </p:sp>
      <p:pic>
        <p:nvPicPr>
          <p:cNvPr id="425" name="Google Shape;425;g13244c4136e_1_16"/>
          <p:cNvPicPr preferRelativeResize="0"/>
          <p:nvPr/>
        </p:nvPicPr>
        <p:blipFill rotWithShape="1">
          <a:blip r:embed="rId3">
            <a:alphaModFix/>
          </a:blip>
          <a:srcRect b="0" l="0" r="0" t="0"/>
          <a:stretch/>
        </p:blipFill>
        <p:spPr>
          <a:xfrm>
            <a:off x="5528299" y="1410070"/>
            <a:ext cx="5151514" cy="5176846"/>
          </a:xfrm>
          <a:prstGeom prst="rect">
            <a:avLst/>
          </a:prstGeom>
          <a:noFill/>
          <a:ln>
            <a:noFill/>
          </a:ln>
        </p:spPr>
      </p:pic>
      <p:pic>
        <p:nvPicPr>
          <p:cNvPr id="426" name="Google Shape;426;g13244c4136e_1_16"/>
          <p:cNvPicPr preferRelativeResize="0"/>
          <p:nvPr/>
        </p:nvPicPr>
        <p:blipFill rotWithShape="1">
          <a:blip r:embed="rId4">
            <a:alphaModFix/>
          </a:blip>
          <a:srcRect b="0" l="0" r="0" t="0"/>
          <a:stretch/>
        </p:blipFill>
        <p:spPr>
          <a:xfrm rot="1800002">
            <a:off x="6388757" y="2242863"/>
            <a:ext cx="3430596" cy="3447463"/>
          </a:xfrm>
          <a:prstGeom prst="rect">
            <a:avLst/>
          </a:prstGeom>
          <a:noFill/>
          <a:ln>
            <a:noFill/>
          </a:ln>
        </p:spPr>
      </p:pic>
      <p:sp>
        <p:nvSpPr>
          <p:cNvPr id="427" name="Google Shape;427;g13244c4136e_1_16"/>
          <p:cNvSpPr txBox="1"/>
          <p:nvPr/>
        </p:nvSpPr>
        <p:spPr>
          <a:xfrm>
            <a:off x="7174214" y="1314213"/>
            <a:ext cx="1844100" cy="509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0C9AD6"/>
                </a:solidFill>
                <a:latin typeface="Arial"/>
                <a:ea typeface="Arial"/>
                <a:cs typeface="Arial"/>
                <a:sym typeface="Arial"/>
              </a:rPr>
              <a:t>PROJECTS</a:t>
            </a:r>
            <a:endParaRPr sz="1500"/>
          </a:p>
        </p:txBody>
      </p:sp>
      <p:sp>
        <p:nvSpPr>
          <p:cNvPr id="428" name="Google Shape;428;g13244c4136e_1_16"/>
          <p:cNvSpPr txBox="1"/>
          <p:nvPr/>
        </p:nvSpPr>
        <p:spPr>
          <a:xfrm>
            <a:off x="4254390" y="4699486"/>
            <a:ext cx="1844100" cy="509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C9AD6"/>
                </a:solidFill>
                <a:latin typeface="Arial"/>
                <a:ea typeface="Arial"/>
                <a:cs typeface="Arial"/>
                <a:sym typeface="Arial"/>
              </a:rPr>
              <a:t>PROFITS</a:t>
            </a:r>
            <a:endParaRPr sz="1500"/>
          </a:p>
        </p:txBody>
      </p:sp>
      <p:sp>
        <p:nvSpPr>
          <p:cNvPr id="429" name="Google Shape;429;g13244c4136e_1_16"/>
          <p:cNvSpPr txBox="1"/>
          <p:nvPr/>
        </p:nvSpPr>
        <p:spPr>
          <a:xfrm>
            <a:off x="10077850" y="4704175"/>
            <a:ext cx="1985700" cy="509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C9AD6"/>
                </a:solidFill>
                <a:latin typeface="Arial"/>
                <a:ea typeface="Arial"/>
                <a:cs typeface="Arial"/>
                <a:sym typeface="Arial"/>
              </a:rPr>
              <a:t>PRODUCTS</a:t>
            </a:r>
            <a:endParaRPr sz="1500"/>
          </a:p>
        </p:txBody>
      </p:sp>
      <p:sp>
        <p:nvSpPr>
          <p:cNvPr id="430" name="Google Shape;430;g13244c4136e_1_16"/>
          <p:cNvSpPr txBox="1"/>
          <p:nvPr/>
        </p:nvSpPr>
        <p:spPr>
          <a:xfrm rot="-4577385">
            <a:off x="6389052" y="3467266"/>
            <a:ext cx="1112602" cy="50925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900"/>
          </a:p>
        </p:txBody>
      </p:sp>
      <p:sp>
        <p:nvSpPr>
          <p:cNvPr id="431" name="Google Shape;431;g13244c4136e_1_16"/>
          <p:cNvSpPr txBox="1"/>
          <p:nvPr/>
        </p:nvSpPr>
        <p:spPr>
          <a:xfrm>
            <a:off x="7326688" y="2749483"/>
            <a:ext cx="1389300" cy="509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9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900"/>
          </a:p>
        </p:txBody>
      </p:sp>
      <p:sp>
        <p:nvSpPr>
          <p:cNvPr id="432" name="Google Shape;432;g13244c4136e_1_16"/>
          <p:cNvSpPr txBox="1"/>
          <p:nvPr/>
        </p:nvSpPr>
        <p:spPr>
          <a:xfrm rot="2174184">
            <a:off x="6948601" y="4699542"/>
            <a:ext cx="1112468" cy="5097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900"/>
          </a:p>
        </p:txBody>
      </p:sp>
      <p:sp>
        <p:nvSpPr>
          <p:cNvPr id="433" name="Google Shape;433;g13244c4136e_1_16"/>
          <p:cNvSpPr txBox="1"/>
          <p:nvPr/>
        </p:nvSpPr>
        <p:spPr>
          <a:xfrm rot="3550196">
            <a:off x="8376497" y="3221526"/>
            <a:ext cx="1389091" cy="5097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900"/>
          </a:p>
        </p:txBody>
      </p:sp>
      <p:sp>
        <p:nvSpPr>
          <p:cNvPr id="434" name="Google Shape;434;g13244c4136e_1_16"/>
          <p:cNvSpPr txBox="1"/>
          <p:nvPr/>
        </p:nvSpPr>
        <p:spPr>
          <a:xfrm rot="-2515093">
            <a:off x="8210025" y="4526630"/>
            <a:ext cx="1388928" cy="5096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900"/>
          </a:p>
        </p:txBody>
      </p:sp>
      <p:sp>
        <p:nvSpPr>
          <p:cNvPr id="435" name="Google Shape;435;g13244c4136e_1_16"/>
          <p:cNvSpPr txBox="1"/>
          <p:nvPr>
            <p:ph type="title"/>
          </p:nvPr>
        </p:nvSpPr>
        <p:spPr>
          <a:xfrm>
            <a:off x="2121150" y="0"/>
            <a:ext cx="7949700" cy="1106400"/>
          </a:xfrm>
          <a:prstGeom prst="rect">
            <a:avLst/>
          </a:prstGeom>
        </p:spPr>
        <p:txBody>
          <a:bodyPr anchorCtr="0" anchor="ctr" bIns="121900" lIns="121900" spcFirstLastPara="1" rIns="121900" wrap="square" tIns="121900">
            <a:normAutofit fontScale="90000"/>
          </a:bodyPr>
          <a:lstStyle/>
          <a:p>
            <a:pPr indent="0" lvl="0" marL="0" rtl="0" algn="ctr">
              <a:lnSpc>
                <a:spcPct val="115000"/>
              </a:lnSpc>
              <a:spcBef>
                <a:spcPts val="0"/>
              </a:spcBef>
              <a:spcAft>
                <a:spcPts val="0"/>
              </a:spcAft>
              <a:buNone/>
            </a:pPr>
            <a:r>
              <a:rPr lang="en-US" sz="3900"/>
              <a:t>The Answer: Projects With Sustainable Ecosystems</a:t>
            </a:r>
            <a:endParaRPr sz="3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cxnSp>
        <p:nvCxnSpPr>
          <p:cNvPr id="441" name="Google Shape;441;g13244c4136e_1_37"/>
          <p:cNvCxnSpPr/>
          <p:nvPr/>
        </p:nvCxnSpPr>
        <p:spPr>
          <a:xfrm>
            <a:off x="6308582" y="2201461"/>
            <a:ext cx="2203500" cy="0"/>
          </a:xfrm>
          <a:prstGeom prst="straightConnector1">
            <a:avLst/>
          </a:prstGeom>
          <a:noFill/>
          <a:ln cap="flat" cmpd="sng" w="9525">
            <a:solidFill>
              <a:srgbClr val="BDBDBD"/>
            </a:solidFill>
            <a:prstDash val="solid"/>
            <a:round/>
            <a:headEnd len="sm" w="sm" type="none"/>
            <a:tailEnd len="sm" w="sm" type="none"/>
          </a:ln>
        </p:spPr>
      </p:cxnSp>
      <p:sp>
        <p:nvSpPr>
          <p:cNvPr id="442" name="Google Shape;442;g13244c4136e_1_37"/>
          <p:cNvSpPr/>
          <p:nvPr/>
        </p:nvSpPr>
        <p:spPr>
          <a:xfrm>
            <a:off x="8287260" y="2067579"/>
            <a:ext cx="264900" cy="264300"/>
          </a:xfrm>
          <a:prstGeom prst="ellipse">
            <a:avLst/>
          </a:prstGeom>
          <a:solidFill>
            <a:srgbClr val="9FC5E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3" name="Google Shape;443;g13244c4136e_1_37"/>
          <p:cNvSpPr txBox="1"/>
          <p:nvPr/>
        </p:nvSpPr>
        <p:spPr>
          <a:xfrm>
            <a:off x="8254653" y="1990226"/>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1</a:t>
            </a:r>
            <a:endParaRPr sz="1900">
              <a:solidFill>
                <a:srgbClr val="FFFFFF"/>
              </a:solidFill>
            </a:endParaRPr>
          </a:p>
        </p:txBody>
      </p:sp>
      <p:sp>
        <p:nvSpPr>
          <p:cNvPr id="444" name="Google Shape;444;g13244c4136e_1_37"/>
          <p:cNvSpPr txBox="1"/>
          <p:nvPr/>
        </p:nvSpPr>
        <p:spPr>
          <a:xfrm>
            <a:off x="8566165" y="1700636"/>
            <a:ext cx="28362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latin typeface="Roboto"/>
                <a:ea typeface="Roboto"/>
                <a:cs typeface="Roboto"/>
                <a:sym typeface="Roboto"/>
              </a:rPr>
              <a:t>Glass ceiling for project investment and adoption </a:t>
            </a:r>
            <a:endParaRPr b="1" sz="16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in the absence of a fair governance  and safe haven for the project’s assets</a:t>
            </a:r>
            <a:endParaRPr sz="1100">
              <a:latin typeface="Roboto"/>
              <a:ea typeface="Roboto"/>
              <a:cs typeface="Roboto"/>
              <a:sym typeface="Roboto"/>
            </a:endParaRPr>
          </a:p>
        </p:txBody>
      </p:sp>
      <p:cxnSp>
        <p:nvCxnSpPr>
          <p:cNvPr id="445" name="Google Shape;445;g13244c4136e_1_37"/>
          <p:cNvCxnSpPr/>
          <p:nvPr/>
        </p:nvCxnSpPr>
        <p:spPr>
          <a:xfrm>
            <a:off x="7020331" y="3442537"/>
            <a:ext cx="1491900" cy="0"/>
          </a:xfrm>
          <a:prstGeom prst="straightConnector1">
            <a:avLst/>
          </a:prstGeom>
          <a:noFill/>
          <a:ln cap="flat" cmpd="sng" w="9525">
            <a:solidFill>
              <a:srgbClr val="BDBDBD"/>
            </a:solidFill>
            <a:prstDash val="solid"/>
            <a:round/>
            <a:headEnd len="sm" w="sm" type="none"/>
            <a:tailEnd len="sm" w="sm" type="none"/>
          </a:ln>
        </p:spPr>
      </p:cxnSp>
      <p:sp>
        <p:nvSpPr>
          <p:cNvPr id="446" name="Google Shape;446;g13244c4136e_1_37"/>
          <p:cNvSpPr/>
          <p:nvPr/>
        </p:nvSpPr>
        <p:spPr>
          <a:xfrm>
            <a:off x="8287260" y="3300957"/>
            <a:ext cx="264900" cy="264300"/>
          </a:xfrm>
          <a:prstGeom prst="ellipse">
            <a:avLst/>
          </a:prstGeom>
          <a:solidFill>
            <a:srgbClr val="3D85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7" name="Google Shape;447;g13244c4136e_1_37"/>
          <p:cNvSpPr txBox="1"/>
          <p:nvPr/>
        </p:nvSpPr>
        <p:spPr>
          <a:xfrm>
            <a:off x="8254645" y="3222437"/>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3</a:t>
            </a:r>
            <a:endParaRPr sz="1900">
              <a:solidFill>
                <a:srgbClr val="FFFFFF"/>
              </a:solidFill>
            </a:endParaRPr>
          </a:p>
        </p:txBody>
      </p:sp>
      <p:sp>
        <p:nvSpPr>
          <p:cNvPr id="448" name="Google Shape;448;g13244c4136e_1_37"/>
          <p:cNvSpPr txBox="1"/>
          <p:nvPr/>
        </p:nvSpPr>
        <p:spPr>
          <a:xfrm>
            <a:off x="8566165" y="2944349"/>
            <a:ext cx="28362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rPr b="1" lang="en-US" sz="1600">
                <a:latin typeface="Roboto"/>
                <a:ea typeface="Roboto"/>
                <a:cs typeface="Roboto"/>
                <a:sym typeface="Roboto"/>
              </a:rPr>
              <a:t>Developed for a specific product needs</a:t>
            </a:r>
            <a:endParaRPr b="1" sz="1100">
              <a:latin typeface="Roboto"/>
              <a:ea typeface="Roboto"/>
              <a:cs typeface="Roboto"/>
              <a:sym typeface="Roboto"/>
            </a:endParaRPr>
          </a:p>
          <a:p>
            <a:pPr indent="0" lvl="0" marL="0" rtl="0" algn="l">
              <a:lnSpc>
                <a:spcPct val="100000"/>
              </a:lnSpc>
              <a:spcBef>
                <a:spcPts val="0"/>
              </a:spcBef>
              <a:spcAft>
                <a:spcPts val="0"/>
              </a:spcAft>
              <a:buNone/>
            </a:pPr>
            <a:r>
              <a:rPr lang="en-US" sz="1100">
                <a:latin typeface="Roboto"/>
                <a:ea typeface="Roboto"/>
                <a:cs typeface="Roboto"/>
                <a:sym typeface="Roboto"/>
              </a:rPr>
              <a:t>The open source spinoff is a result of wanting to build an ecosystem and collaborate on building a platform</a:t>
            </a:r>
            <a:endParaRPr sz="1100">
              <a:latin typeface="Roboto"/>
              <a:ea typeface="Roboto"/>
              <a:cs typeface="Roboto"/>
              <a:sym typeface="Roboto"/>
            </a:endParaRPr>
          </a:p>
        </p:txBody>
      </p:sp>
      <p:cxnSp>
        <p:nvCxnSpPr>
          <p:cNvPr id="449" name="Google Shape;449;g13244c4136e_1_37"/>
          <p:cNvCxnSpPr/>
          <p:nvPr/>
        </p:nvCxnSpPr>
        <p:spPr>
          <a:xfrm>
            <a:off x="7699915" y="4871542"/>
            <a:ext cx="812400" cy="0"/>
          </a:xfrm>
          <a:prstGeom prst="straightConnector1">
            <a:avLst/>
          </a:prstGeom>
          <a:noFill/>
          <a:ln cap="flat" cmpd="sng" w="9525">
            <a:solidFill>
              <a:srgbClr val="BDBDBD"/>
            </a:solidFill>
            <a:prstDash val="solid"/>
            <a:round/>
            <a:headEnd len="sm" w="sm" type="none"/>
            <a:tailEnd len="sm" w="sm" type="none"/>
          </a:ln>
        </p:spPr>
      </p:cxnSp>
      <p:sp>
        <p:nvSpPr>
          <p:cNvPr id="450" name="Google Shape;450;g13244c4136e_1_37"/>
          <p:cNvSpPr/>
          <p:nvPr/>
        </p:nvSpPr>
        <p:spPr>
          <a:xfrm>
            <a:off x="8287261" y="4737657"/>
            <a:ext cx="264900" cy="264300"/>
          </a:xfrm>
          <a:prstGeom prst="ellipse">
            <a:avLst/>
          </a:prstGeom>
          <a:solidFill>
            <a:srgbClr val="0737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1" name="Google Shape;451;g13244c4136e_1_37"/>
          <p:cNvSpPr txBox="1"/>
          <p:nvPr/>
        </p:nvSpPr>
        <p:spPr>
          <a:xfrm>
            <a:off x="8256608" y="4660700"/>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5</a:t>
            </a:r>
            <a:endParaRPr sz="1900">
              <a:solidFill>
                <a:srgbClr val="FFFFFF"/>
              </a:solidFill>
            </a:endParaRPr>
          </a:p>
        </p:txBody>
      </p:sp>
      <p:sp>
        <p:nvSpPr>
          <p:cNvPr id="452" name="Google Shape;452;g13244c4136e_1_37"/>
          <p:cNvSpPr txBox="1"/>
          <p:nvPr/>
        </p:nvSpPr>
        <p:spPr>
          <a:xfrm>
            <a:off x="8566176" y="4383575"/>
            <a:ext cx="32634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latin typeface="Roboto"/>
                <a:ea typeface="Roboto"/>
                <a:cs typeface="Roboto"/>
                <a:sym typeface="Roboto"/>
              </a:rPr>
              <a:t>Fragmentation</a:t>
            </a:r>
            <a:endParaRPr b="1" sz="1600">
              <a:latin typeface="Roboto"/>
              <a:ea typeface="Roboto"/>
              <a:cs typeface="Roboto"/>
              <a:sym typeface="Roboto"/>
            </a:endParaRPr>
          </a:p>
          <a:p>
            <a:pPr indent="0" lvl="0" marL="0" rtl="0" algn="l">
              <a:lnSpc>
                <a:spcPct val="115000"/>
              </a:lnSpc>
              <a:spcBef>
                <a:spcPts val="0"/>
              </a:spcBef>
              <a:spcAft>
                <a:spcPts val="0"/>
              </a:spcAft>
              <a:buNone/>
            </a:pPr>
            <a:r>
              <a:rPr b="1" lang="en-US" sz="1600">
                <a:latin typeface="Roboto"/>
                <a:ea typeface="Roboto"/>
                <a:cs typeface="Roboto"/>
                <a:sym typeface="Roboto"/>
              </a:rPr>
              <a:t>Lack of integration</a:t>
            </a:r>
            <a:endParaRPr b="1" sz="1600">
              <a:latin typeface="Roboto"/>
              <a:ea typeface="Roboto"/>
              <a:cs typeface="Roboto"/>
              <a:sym typeface="Roboto"/>
            </a:endParaRPr>
          </a:p>
          <a:p>
            <a:pPr indent="0" lvl="0" marL="0" rtl="0" algn="l">
              <a:lnSpc>
                <a:spcPct val="115000"/>
              </a:lnSpc>
              <a:spcBef>
                <a:spcPts val="0"/>
              </a:spcBef>
              <a:spcAft>
                <a:spcPts val="0"/>
              </a:spcAft>
              <a:buNone/>
            </a:pPr>
            <a:r>
              <a:rPr b="1" lang="en-US" sz="1600">
                <a:latin typeface="Roboto"/>
                <a:ea typeface="Roboto"/>
                <a:cs typeface="Roboto"/>
                <a:sym typeface="Roboto"/>
              </a:rPr>
              <a:t>Lack of cross pollination across projects</a:t>
            </a:r>
            <a:endParaRPr b="1" sz="1100">
              <a:latin typeface="Roboto"/>
              <a:ea typeface="Roboto"/>
              <a:cs typeface="Roboto"/>
              <a:sym typeface="Roboto"/>
            </a:endParaRPr>
          </a:p>
        </p:txBody>
      </p:sp>
      <p:cxnSp>
        <p:nvCxnSpPr>
          <p:cNvPr id="453" name="Google Shape;453;g13244c4136e_1_37"/>
          <p:cNvCxnSpPr/>
          <p:nvPr/>
        </p:nvCxnSpPr>
        <p:spPr>
          <a:xfrm rot="10800000">
            <a:off x="3707760" y="2866998"/>
            <a:ext cx="1722000" cy="0"/>
          </a:xfrm>
          <a:prstGeom prst="straightConnector1">
            <a:avLst/>
          </a:prstGeom>
          <a:noFill/>
          <a:ln cap="flat" cmpd="sng" w="9525">
            <a:solidFill>
              <a:srgbClr val="BDBDBD"/>
            </a:solidFill>
            <a:prstDash val="solid"/>
            <a:round/>
            <a:headEnd len="sm" w="sm" type="none"/>
            <a:tailEnd len="sm" w="sm" type="none"/>
          </a:ln>
        </p:spPr>
      </p:cxnSp>
      <p:sp>
        <p:nvSpPr>
          <p:cNvPr id="454" name="Google Shape;454;g13244c4136e_1_37"/>
          <p:cNvSpPr/>
          <p:nvPr/>
        </p:nvSpPr>
        <p:spPr>
          <a:xfrm>
            <a:off x="3645839" y="2730650"/>
            <a:ext cx="264900" cy="264300"/>
          </a:xfrm>
          <a:prstGeom prst="ellipse">
            <a:avLst/>
          </a:prstGeom>
          <a:solidFill>
            <a:srgbClr val="6FA8D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5" name="Google Shape;455;g13244c4136e_1_37"/>
          <p:cNvSpPr txBox="1"/>
          <p:nvPr/>
        </p:nvSpPr>
        <p:spPr>
          <a:xfrm>
            <a:off x="3613230" y="2654208"/>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2</a:t>
            </a:r>
            <a:endParaRPr sz="1900">
              <a:solidFill>
                <a:srgbClr val="FFFFFF"/>
              </a:solidFill>
            </a:endParaRPr>
          </a:p>
        </p:txBody>
      </p:sp>
      <p:sp>
        <p:nvSpPr>
          <p:cNvPr id="456" name="Google Shape;456;g13244c4136e_1_37"/>
          <p:cNvSpPr txBox="1"/>
          <p:nvPr/>
        </p:nvSpPr>
        <p:spPr>
          <a:xfrm>
            <a:off x="804910" y="2368801"/>
            <a:ext cx="2836200" cy="9963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US" sz="1600">
                <a:latin typeface="Roboto"/>
                <a:ea typeface="Roboto"/>
                <a:cs typeface="Roboto"/>
                <a:sym typeface="Roboto"/>
              </a:rPr>
              <a:t>Managing projects assets</a:t>
            </a:r>
            <a:endParaRPr b="1" sz="16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As project grows, it is unclear who should own legal and administrative tasks that are essential to the health of the project</a:t>
            </a:r>
            <a:endParaRPr sz="1100">
              <a:latin typeface="Roboto"/>
              <a:ea typeface="Roboto"/>
              <a:cs typeface="Roboto"/>
              <a:sym typeface="Roboto"/>
            </a:endParaRPr>
          </a:p>
          <a:p>
            <a:pPr indent="0" lvl="0" marL="0" rtl="0" algn="r">
              <a:lnSpc>
                <a:spcPct val="115000"/>
              </a:lnSpc>
              <a:spcBef>
                <a:spcPts val="0"/>
              </a:spcBef>
              <a:spcAft>
                <a:spcPts val="2100"/>
              </a:spcAft>
              <a:buNone/>
            </a:pPr>
            <a:r>
              <a:t/>
            </a:r>
            <a:endParaRPr sz="1100">
              <a:latin typeface="Roboto"/>
              <a:ea typeface="Roboto"/>
              <a:cs typeface="Roboto"/>
              <a:sym typeface="Roboto"/>
            </a:endParaRPr>
          </a:p>
        </p:txBody>
      </p:sp>
      <p:cxnSp>
        <p:nvCxnSpPr>
          <p:cNvPr id="457" name="Google Shape;457;g13244c4136e_1_37"/>
          <p:cNvCxnSpPr/>
          <p:nvPr/>
        </p:nvCxnSpPr>
        <p:spPr>
          <a:xfrm rot="10800000">
            <a:off x="3700634" y="4090384"/>
            <a:ext cx="1133100" cy="0"/>
          </a:xfrm>
          <a:prstGeom prst="straightConnector1">
            <a:avLst/>
          </a:prstGeom>
          <a:noFill/>
          <a:ln cap="flat" cmpd="sng" w="9525">
            <a:solidFill>
              <a:srgbClr val="BDBDBD"/>
            </a:solidFill>
            <a:prstDash val="solid"/>
            <a:round/>
            <a:headEnd len="sm" w="sm" type="none"/>
            <a:tailEnd len="sm" w="sm" type="none"/>
          </a:ln>
        </p:spPr>
      </p:cxnSp>
      <p:sp>
        <p:nvSpPr>
          <p:cNvPr id="458" name="Google Shape;458;g13244c4136e_1_37"/>
          <p:cNvSpPr/>
          <p:nvPr/>
        </p:nvSpPr>
        <p:spPr>
          <a:xfrm>
            <a:off x="3645839" y="3956502"/>
            <a:ext cx="264900" cy="264300"/>
          </a:xfrm>
          <a:prstGeom prst="ellipse">
            <a:avLst/>
          </a:prstGeom>
          <a:solidFill>
            <a:srgbClr val="0B539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9" name="Google Shape;459;g13244c4136e_1_37"/>
          <p:cNvSpPr txBox="1"/>
          <p:nvPr/>
        </p:nvSpPr>
        <p:spPr>
          <a:xfrm>
            <a:off x="3613218" y="3880057"/>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4</a:t>
            </a:r>
            <a:endParaRPr sz="1900">
              <a:solidFill>
                <a:srgbClr val="FFFFFF"/>
              </a:solidFill>
            </a:endParaRPr>
          </a:p>
        </p:txBody>
      </p:sp>
      <p:sp>
        <p:nvSpPr>
          <p:cNvPr id="460" name="Google Shape;460;g13244c4136e_1_37"/>
          <p:cNvSpPr txBox="1"/>
          <p:nvPr/>
        </p:nvSpPr>
        <p:spPr>
          <a:xfrm>
            <a:off x="377700" y="3592200"/>
            <a:ext cx="3263400" cy="996300"/>
          </a:xfrm>
          <a:prstGeom prst="rect">
            <a:avLst/>
          </a:prstGeom>
          <a:no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600">
                <a:latin typeface="Roboto"/>
                <a:ea typeface="Roboto"/>
                <a:cs typeface="Roboto"/>
                <a:sym typeface="Roboto"/>
              </a:rPr>
              <a:t>Governance challenges</a:t>
            </a:r>
            <a:endParaRPr b="1" sz="16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No formal governance, </a:t>
            </a:r>
            <a:endParaRPr sz="11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governance favors the creators of the project,</a:t>
            </a:r>
            <a:endParaRPr sz="11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project backer dominating dev and governance</a:t>
            </a:r>
            <a:endParaRPr sz="1100">
              <a:latin typeface="Roboto"/>
              <a:ea typeface="Roboto"/>
              <a:cs typeface="Roboto"/>
              <a:sym typeface="Roboto"/>
            </a:endParaRPr>
          </a:p>
          <a:p>
            <a:pPr indent="0" lvl="0" marL="0" rtl="0" algn="r">
              <a:lnSpc>
                <a:spcPct val="115000"/>
              </a:lnSpc>
              <a:spcBef>
                <a:spcPts val="0"/>
              </a:spcBef>
              <a:spcAft>
                <a:spcPts val="2100"/>
              </a:spcAft>
              <a:buNone/>
            </a:pPr>
            <a:r>
              <a:t/>
            </a:r>
            <a:endParaRPr sz="1100">
              <a:latin typeface="Roboto"/>
              <a:ea typeface="Roboto"/>
              <a:cs typeface="Roboto"/>
              <a:sym typeface="Roboto"/>
            </a:endParaRPr>
          </a:p>
        </p:txBody>
      </p:sp>
      <p:grpSp>
        <p:nvGrpSpPr>
          <p:cNvPr id="461" name="Google Shape;461;g13244c4136e_1_37"/>
          <p:cNvGrpSpPr/>
          <p:nvPr/>
        </p:nvGrpSpPr>
        <p:grpSpPr>
          <a:xfrm>
            <a:off x="3756655" y="1867136"/>
            <a:ext cx="4678985" cy="4342944"/>
            <a:chOff x="3318063" y="1368287"/>
            <a:chExt cx="2408000" cy="2993482"/>
          </a:xfrm>
        </p:grpSpPr>
        <p:sp>
          <p:nvSpPr>
            <p:cNvPr id="462" name="Google Shape;462;g13244c4136e_1_37"/>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63" name="Google Shape;463;g13244c4136e_1_37"/>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64" name="Google Shape;464;g13244c4136e_1_37"/>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65" name="Google Shape;465;g13244c4136e_1_37"/>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66" name="Google Shape;466;g13244c4136e_1_37"/>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467" name="Google Shape;467;g13244c4136e_1_37"/>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68" name="Google Shape;468;g13244c4136e_1_37"/>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469" name="Google Shape;469;g13244c4136e_1_37"/>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470" name="Google Shape;470;g13244c4136e_1_37"/>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471" name="Google Shape;471;g13244c4136e_1_37"/>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72" name="Google Shape;472;g13244c4136e_1_37"/>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73" name="Google Shape;473;g13244c4136e_1_37"/>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74" name="Google Shape;474;g13244c4136e_1_37"/>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75" name="Google Shape;475;g13244c4136e_1_37"/>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76" name="Google Shape;476;g13244c4136e_1_37"/>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77" name="Google Shape;477;g13244c4136e_1_37"/>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78" name="Google Shape;478;g13244c4136e_1_37"/>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79" name="Google Shape;479;g13244c4136e_1_37"/>
          <p:cNvSpPr txBox="1"/>
          <p:nvPr>
            <p:ph type="title"/>
          </p:nvPr>
        </p:nvSpPr>
        <p:spPr>
          <a:xfrm>
            <a:off x="2121150" y="0"/>
            <a:ext cx="7949700" cy="1106400"/>
          </a:xfrm>
          <a:prstGeom prst="rect">
            <a:avLst/>
          </a:prstGeom>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990"/>
              <a:buNone/>
            </a:pPr>
            <a:r>
              <a:rPr lang="en-US" sz="2730"/>
              <a:t>Open Source in </a:t>
            </a:r>
            <a:r>
              <a:rPr lang="en-US" sz="2730"/>
              <a:t>the</a:t>
            </a:r>
            <a:r>
              <a:rPr lang="en-US" sz="2730"/>
              <a:t> motion picture and broader media industries sector challenges</a:t>
            </a:r>
            <a:endParaRPr sz="273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grpSp>
        <p:nvGrpSpPr>
          <p:cNvPr id="484" name="Google Shape;484;g13244c4136e_1_80"/>
          <p:cNvGrpSpPr/>
          <p:nvPr/>
        </p:nvGrpSpPr>
        <p:grpSpPr>
          <a:xfrm>
            <a:off x="897467" y="1665576"/>
            <a:ext cx="10798591" cy="4414789"/>
            <a:chOff x="0" y="1661"/>
            <a:chExt cx="10798591" cy="4414789"/>
          </a:xfrm>
        </p:grpSpPr>
        <p:sp>
          <p:nvSpPr>
            <p:cNvPr id="485" name="Google Shape;485;g13244c4136e_1_80"/>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86" name="Google Shape;486;g13244c4136e_1_80"/>
            <p:cNvSpPr txBox="1"/>
            <p:nvPr/>
          </p:nvSpPr>
          <p:spPr>
            <a:xfrm>
              <a:off x="3887491" y="8910"/>
              <a:ext cx="6911100" cy="8235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Incorporation, Tax status, Bylaws, Member Agreements, </a:t>
              </a:r>
              <a:r>
                <a:rPr lang="en-US" sz="1500">
                  <a:solidFill>
                    <a:schemeClr val="dk1"/>
                  </a:solidFill>
                  <a:latin typeface="Century Gothic"/>
                  <a:ea typeface="Century Gothic"/>
                  <a:cs typeface="Century Gothic"/>
                  <a:sym typeface="Century Gothic"/>
                </a:rPr>
                <a:t>Antitrust</a:t>
              </a:r>
              <a:r>
                <a:rPr i="0" lang="en-US" sz="1500" u="none" cap="none" strike="noStrike">
                  <a:solidFill>
                    <a:schemeClr val="dk1"/>
                  </a:solidFill>
                  <a:latin typeface="Century Gothic"/>
                  <a:ea typeface="Century Gothic"/>
                  <a:cs typeface="Century Gothic"/>
                  <a:sym typeface="Century Gothic"/>
                </a:rPr>
                <a:t>, etc.</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Ongoing business development and membership recruitment</a:t>
              </a:r>
              <a:endParaRPr sz="1500">
                <a:latin typeface="Century Gothic"/>
                <a:ea typeface="Century Gothic"/>
                <a:cs typeface="Century Gothic"/>
                <a:sym typeface="Century Gothic"/>
              </a:endParaRPr>
            </a:p>
          </p:txBody>
        </p:sp>
        <p:sp>
          <p:nvSpPr>
            <p:cNvPr id="487" name="Google Shape;487;g13244c4136e_1_80"/>
            <p:cNvSpPr/>
            <p:nvPr/>
          </p:nvSpPr>
          <p:spPr>
            <a:xfrm>
              <a:off x="0" y="1661"/>
              <a:ext cx="3887400" cy="838200"/>
            </a:xfrm>
            <a:prstGeom prst="rect">
              <a:avLst/>
            </a:prstGeom>
            <a:solidFill>
              <a:srgbClr val="109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88" name="Google Shape;488;g13244c4136e_1_80"/>
            <p:cNvSpPr txBox="1"/>
            <p:nvPr/>
          </p:nvSpPr>
          <p:spPr>
            <a:xfrm>
              <a:off x="0" y="1661"/>
              <a:ext cx="3887400" cy="838200"/>
            </a:xfrm>
            <a:prstGeom prst="rect">
              <a:avLst/>
            </a:prstGeom>
            <a:solidFill>
              <a:schemeClr val="accent3"/>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Governance and Membership</a:t>
              </a:r>
              <a:endParaRPr sz="1500">
                <a:latin typeface="Century Gothic"/>
                <a:ea typeface="Century Gothic"/>
                <a:cs typeface="Century Gothic"/>
                <a:sym typeface="Century Gothic"/>
              </a:endParaRPr>
            </a:p>
          </p:txBody>
        </p:sp>
        <p:sp>
          <p:nvSpPr>
            <p:cNvPr id="489" name="Google Shape;489;g13244c4136e_1_80"/>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0" name="Google Shape;490;g13244c4136e_1_80"/>
            <p:cNvSpPr txBox="1"/>
            <p:nvPr/>
          </p:nvSpPr>
          <p:spPr>
            <a:xfrm>
              <a:off x="3883695" y="881651"/>
              <a:ext cx="6904200" cy="8559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Technical Decision Making</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Project Life Cycle</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Release Process</a:t>
              </a:r>
              <a:endParaRPr sz="1500">
                <a:latin typeface="Century Gothic"/>
                <a:ea typeface="Century Gothic"/>
                <a:cs typeface="Century Gothic"/>
                <a:sym typeface="Century Gothic"/>
              </a:endParaRPr>
            </a:p>
          </p:txBody>
        </p:sp>
        <p:sp>
          <p:nvSpPr>
            <p:cNvPr id="491" name="Google Shape;491;g13244c4136e_1_80"/>
            <p:cNvSpPr/>
            <p:nvPr/>
          </p:nvSpPr>
          <p:spPr>
            <a:xfrm>
              <a:off x="0" y="890524"/>
              <a:ext cx="3883800" cy="83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2" name="Google Shape;492;g13244c4136e_1_80"/>
            <p:cNvSpPr txBox="1"/>
            <p:nvPr/>
          </p:nvSpPr>
          <p:spPr>
            <a:xfrm>
              <a:off x="0" y="890524"/>
              <a:ext cx="3883800" cy="838200"/>
            </a:xfrm>
            <a:prstGeom prst="rect">
              <a:avLst/>
            </a:prstGeom>
            <a:solidFill>
              <a:schemeClr val="accent5"/>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Development Process</a:t>
              </a:r>
              <a:endParaRPr sz="1500">
                <a:latin typeface="Century Gothic"/>
                <a:ea typeface="Century Gothic"/>
                <a:cs typeface="Century Gothic"/>
                <a:sym typeface="Century Gothic"/>
              </a:endParaRPr>
            </a:p>
          </p:txBody>
        </p:sp>
        <p:sp>
          <p:nvSpPr>
            <p:cNvPr id="493" name="Google Shape;493;g13244c4136e_1_80"/>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4" name="Google Shape;494;g13244c4136e_1_80"/>
            <p:cNvSpPr txBox="1"/>
            <p:nvPr/>
          </p:nvSpPr>
          <p:spPr>
            <a:xfrm>
              <a:off x="3883695" y="1779388"/>
              <a:ext cx="6904200" cy="8577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Custom infrastructure using open source best practices</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Security and reliability</a:t>
              </a:r>
              <a:endParaRPr sz="1500">
                <a:latin typeface="Century Gothic"/>
                <a:ea typeface="Century Gothic"/>
                <a:cs typeface="Century Gothic"/>
                <a:sym typeface="Century Gothic"/>
              </a:endParaRPr>
            </a:p>
          </p:txBody>
        </p:sp>
        <p:sp>
          <p:nvSpPr>
            <p:cNvPr id="495" name="Google Shape;495;g13244c4136e_1_80"/>
            <p:cNvSpPr/>
            <p:nvPr/>
          </p:nvSpPr>
          <p:spPr>
            <a:xfrm>
              <a:off x="0" y="1789229"/>
              <a:ext cx="3883800" cy="838200"/>
            </a:xfrm>
            <a:prstGeom prst="rect">
              <a:avLst/>
            </a:prstGeom>
            <a:solidFill>
              <a:srgbClr val="109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6" name="Google Shape;496;g13244c4136e_1_80"/>
            <p:cNvSpPr txBox="1"/>
            <p:nvPr/>
          </p:nvSpPr>
          <p:spPr>
            <a:xfrm>
              <a:off x="0" y="1789229"/>
              <a:ext cx="3883800" cy="838200"/>
            </a:xfrm>
            <a:prstGeom prst="rect">
              <a:avLst/>
            </a:prstGeom>
            <a:solidFill>
              <a:schemeClr val="accent3"/>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Infrastructure</a:t>
              </a:r>
              <a:endParaRPr sz="1500">
                <a:latin typeface="Century Gothic"/>
                <a:ea typeface="Century Gothic"/>
                <a:cs typeface="Century Gothic"/>
                <a:sym typeface="Century Gothic"/>
              </a:endParaRPr>
            </a:p>
          </p:txBody>
        </p:sp>
        <p:sp>
          <p:nvSpPr>
            <p:cNvPr id="497" name="Google Shape;497;g13244c4136e_1_80"/>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498" name="Google Shape;498;g13244c4136e_1_80"/>
            <p:cNvSpPr txBox="1"/>
            <p:nvPr/>
          </p:nvSpPr>
          <p:spPr>
            <a:xfrm>
              <a:off x="3887491" y="2683913"/>
              <a:ext cx="6911100" cy="8283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Marketing</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Events</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Training</a:t>
              </a:r>
              <a:endParaRPr sz="1500">
                <a:latin typeface="Century Gothic"/>
                <a:ea typeface="Century Gothic"/>
                <a:cs typeface="Century Gothic"/>
                <a:sym typeface="Century Gothic"/>
              </a:endParaRPr>
            </a:p>
          </p:txBody>
        </p:sp>
        <p:sp>
          <p:nvSpPr>
            <p:cNvPr id="499" name="Google Shape;499;g13244c4136e_1_80"/>
            <p:cNvSpPr/>
            <p:nvPr/>
          </p:nvSpPr>
          <p:spPr>
            <a:xfrm>
              <a:off x="0" y="2679061"/>
              <a:ext cx="3887400" cy="83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500" name="Google Shape;500;g13244c4136e_1_80"/>
            <p:cNvSpPr txBox="1"/>
            <p:nvPr/>
          </p:nvSpPr>
          <p:spPr>
            <a:xfrm>
              <a:off x="0" y="2679061"/>
              <a:ext cx="3887400" cy="838200"/>
            </a:xfrm>
            <a:prstGeom prst="rect">
              <a:avLst/>
            </a:prstGeom>
            <a:solidFill>
              <a:schemeClr val="accent5"/>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Ecosystem Development</a:t>
              </a:r>
              <a:endParaRPr sz="1500">
                <a:latin typeface="Century Gothic"/>
                <a:ea typeface="Century Gothic"/>
                <a:cs typeface="Century Gothic"/>
                <a:sym typeface="Century Gothic"/>
              </a:endParaRPr>
            </a:p>
          </p:txBody>
        </p:sp>
        <p:sp>
          <p:nvSpPr>
            <p:cNvPr id="501" name="Google Shape;501;g13244c4136e_1_80"/>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502" name="Google Shape;502;g13244c4136e_1_80"/>
            <p:cNvSpPr txBox="1"/>
            <p:nvPr/>
          </p:nvSpPr>
          <p:spPr>
            <a:xfrm>
              <a:off x="3860916" y="3559050"/>
              <a:ext cx="6935400" cy="857400"/>
            </a:xfrm>
            <a:prstGeom prst="rect">
              <a:avLst/>
            </a:prstGeom>
            <a:noFill/>
            <a:ln>
              <a:noFill/>
            </a:ln>
          </p:spPr>
          <p:txBody>
            <a:bodyPr anchorCtr="0" anchor="ctr" bIns="123825" lIns="247675" spcFirstLastPara="1" rIns="247675" wrap="square" tIns="123825">
              <a:noAutofit/>
            </a:bodyPr>
            <a:lstStyle/>
            <a:p>
              <a:pPr indent="-120650" lvl="1" marL="114300" marR="0" rtl="0" algn="l">
                <a:lnSpc>
                  <a:spcPct val="80000"/>
                </a:lnSpc>
                <a:spcBef>
                  <a:spcPts val="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Code Provenance</a:t>
              </a:r>
              <a:r>
                <a:rPr lang="en-US" sz="1500">
                  <a:latin typeface="Century Gothic"/>
                  <a:ea typeface="Century Gothic"/>
                  <a:cs typeface="Century Gothic"/>
                  <a:sym typeface="Century Gothic"/>
                </a:rPr>
                <a:t> and </a:t>
              </a:r>
              <a:r>
                <a:rPr i="0" lang="en-US" sz="1500" u="none" cap="none" strike="noStrike">
                  <a:solidFill>
                    <a:schemeClr val="dk1"/>
                  </a:solidFill>
                  <a:latin typeface="Century Gothic"/>
                  <a:ea typeface="Century Gothic"/>
                  <a:cs typeface="Century Gothic"/>
                  <a:sym typeface="Century Gothic"/>
                </a:rPr>
                <a:t>License compliance</a:t>
              </a:r>
              <a:endParaRPr i="0" sz="1500" u="none" cap="none" strike="noStrike">
                <a:solidFill>
                  <a:schemeClr val="dk1"/>
                </a:solidFill>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Trademark management</a:t>
              </a:r>
              <a:endParaRPr sz="1500">
                <a:latin typeface="Century Gothic"/>
                <a:ea typeface="Century Gothic"/>
                <a:cs typeface="Century Gothic"/>
                <a:sym typeface="Century Gothic"/>
              </a:endParaRPr>
            </a:p>
            <a:p>
              <a:pPr indent="-120650" lvl="1" marL="114300" marR="0" rtl="0" algn="l">
                <a:lnSpc>
                  <a:spcPct val="80000"/>
                </a:lnSpc>
                <a:spcBef>
                  <a:spcPts val="300"/>
                </a:spcBef>
                <a:spcAft>
                  <a:spcPts val="0"/>
                </a:spcAft>
                <a:buClr>
                  <a:schemeClr val="dk1"/>
                </a:buClr>
                <a:buSzPts val="1500"/>
                <a:buFont typeface="Century Gothic"/>
                <a:buChar char="•"/>
              </a:pPr>
              <a:r>
                <a:rPr i="0" lang="en-US" sz="1500" u="none" cap="none" strike="noStrike">
                  <a:solidFill>
                    <a:schemeClr val="dk1"/>
                  </a:solidFill>
                  <a:latin typeface="Century Gothic"/>
                  <a:ea typeface="Century Gothic"/>
                  <a:cs typeface="Century Gothic"/>
                  <a:sym typeface="Century Gothic"/>
                </a:rPr>
                <a:t>Legal defense and Collaboration</a:t>
              </a:r>
              <a:endParaRPr sz="1500">
                <a:latin typeface="Century Gothic"/>
                <a:ea typeface="Century Gothic"/>
                <a:cs typeface="Century Gothic"/>
                <a:sym typeface="Century Gothic"/>
              </a:endParaRPr>
            </a:p>
          </p:txBody>
        </p:sp>
        <p:sp>
          <p:nvSpPr>
            <p:cNvPr id="503" name="Google Shape;503;g13244c4136e_1_80"/>
            <p:cNvSpPr/>
            <p:nvPr/>
          </p:nvSpPr>
          <p:spPr>
            <a:xfrm>
              <a:off x="0" y="3568658"/>
              <a:ext cx="3861000" cy="838200"/>
            </a:xfrm>
            <a:prstGeom prst="rect">
              <a:avLst/>
            </a:prstGeom>
            <a:solidFill>
              <a:srgbClr val="109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
          <p:nvSpPr>
            <p:cNvPr id="504" name="Google Shape;504;g13244c4136e_1_80"/>
            <p:cNvSpPr txBox="1"/>
            <p:nvPr/>
          </p:nvSpPr>
          <p:spPr>
            <a:xfrm>
              <a:off x="0" y="3568658"/>
              <a:ext cx="3861000" cy="838200"/>
            </a:xfrm>
            <a:prstGeom prst="rect">
              <a:avLst/>
            </a:prstGeom>
            <a:solidFill>
              <a:schemeClr val="accent3"/>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Century Gothic"/>
                  <a:ea typeface="Century Gothic"/>
                  <a:cs typeface="Century Gothic"/>
                  <a:sym typeface="Century Gothic"/>
                </a:rPr>
                <a:t>IP Management</a:t>
              </a:r>
              <a:endParaRPr sz="1500">
                <a:latin typeface="Century Gothic"/>
                <a:ea typeface="Century Gothic"/>
                <a:cs typeface="Century Gothic"/>
                <a:sym typeface="Century Gothic"/>
              </a:endParaRPr>
            </a:p>
          </p:txBody>
        </p:sp>
      </p:grpSp>
      <p:sp>
        <p:nvSpPr>
          <p:cNvPr id="505" name="Google Shape;505;g13244c4136e_1_80"/>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2400"/>
              <a:t>Creating sustainable open source projects requires real work</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3244c4136e_0_21"/>
          <p:cNvSpPr txBox="1"/>
          <p:nvPr>
            <p:ph type="ctrTitle"/>
          </p:nvPr>
        </p:nvSpPr>
        <p:spPr>
          <a:xfrm>
            <a:off x="1524000" y="3095200"/>
            <a:ext cx="9144000" cy="667500"/>
          </a:xfrm>
          <a:prstGeom prst="rect">
            <a:avLst/>
          </a:prstGeom>
        </p:spPr>
        <p:txBody>
          <a:bodyPr anchorCtr="0" anchor="ctr" bIns="0" lIns="0" spcFirstLastPara="1" rIns="0" wrap="square" tIns="0">
            <a:normAutofit fontScale="90000"/>
          </a:bodyPr>
          <a:lstStyle/>
          <a:p>
            <a:pPr indent="0" lvl="0" marL="0" rtl="0" algn="ctr">
              <a:spcBef>
                <a:spcPts val="0"/>
              </a:spcBef>
              <a:spcAft>
                <a:spcPts val="0"/>
              </a:spcAft>
              <a:buNone/>
            </a:pPr>
            <a:r>
              <a:rPr lang="en-US"/>
              <a:t>What do Academy Software Foundation projects look like?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g1387cb9c92e_0_1002"/>
          <p:cNvPicPr preferRelativeResize="0"/>
          <p:nvPr>
            <p:ph idx="2" type="pic"/>
          </p:nvPr>
        </p:nvPicPr>
        <p:blipFill>
          <a:blip r:embed="rId3">
            <a:alphaModFix/>
          </a:blip>
          <a:stretch>
            <a:fillRect/>
          </a:stretch>
        </p:blipFill>
        <p:spPr>
          <a:xfrm>
            <a:off x="1521675" y="4014303"/>
            <a:ext cx="2112300" cy="1359793"/>
          </a:xfrm>
          <a:prstGeom prst="rect">
            <a:avLst/>
          </a:prstGeom>
          <a:noFill/>
        </p:spPr>
      </p:pic>
      <p:grpSp>
        <p:nvGrpSpPr>
          <p:cNvPr id="517" name="Google Shape;517;g1387cb9c92e_0_1002"/>
          <p:cNvGrpSpPr/>
          <p:nvPr/>
        </p:nvGrpSpPr>
        <p:grpSpPr>
          <a:xfrm>
            <a:off x="5484458" y="241709"/>
            <a:ext cx="7864571" cy="3239864"/>
            <a:chOff x="3903911" y="3107268"/>
            <a:chExt cx="5241300" cy="2078568"/>
          </a:xfrm>
        </p:grpSpPr>
        <p:pic>
          <p:nvPicPr>
            <p:cNvPr descr="A person riding on the back of a fire&#10;&#10;Description automatically generated" id="518" name="Google Shape;518;g1387cb9c92e_0_1002"/>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519" name="Google Shape;519;g1387cb9c92e_0_1002"/>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520" name="Google Shape;520;g1387cb9c92e_0_1002"/>
          <p:cNvGrpSpPr/>
          <p:nvPr/>
        </p:nvGrpSpPr>
        <p:grpSpPr>
          <a:xfrm>
            <a:off x="326692" y="241806"/>
            <a:ext cx="4860618" cy="3536138"/>
            <a:chOff x="217276" y="2977472"/>
            <a:chExt cx="2932323" cy="2133288"/>
          </a:xfrm>
        </p:grpSpPr>
        <p:pic>
          <p:nvPicPr>
            <p:cNvPr descr="A picture containing baby, table, sitting, woman&#10;&#10;Description automatically generated" id="521" name="Google Shape;521;g1387cb9c92e_0_1002"/>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522" name="Google Shape;522;g1387cb9c92e_0_1002"/>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523" name="Google Shape;523;g1387cb9c92e_0_100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524" name="Google Shape;524;g1387cb9c92e_0_100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First project adopted by ASWF in Sept. 2018; first project to graduate to adopted status in July 2019.</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Developed by DreamWorks Animation in 2012.</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C++ library for volumetric representations including fluid simulations, animated volumes and environmental effects.</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Key contributors include DreamWorks, Autodesk, DNEG, Industrial Light &amp; Magic, NVIDIA, SideFX, Weta Digital.</a:t>
            </a:r>
            <a:endParaRPr sz="1700">
              <a:solidFill>
                <a:srgbClr val="7F7F7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descr="A flat screen television&#10;&#10;Description automatically generated" id="529" name="Google Shape;529;g1387cb9c92e_0_1014"/>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530" name="Google Shape;530;g1387cb9c92e_0_1014"/>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531" name="Google Shape;531;g1387cb9c92e_0_1014"/>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532" name="Google Shape;532;g1387cb9c92e_0_1014"/>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533" name="Google Shape;533;g1387cb9c92e_0_1014"/>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534" name="Google Shape;534;g1387cb9c92e_0_1014"/>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535" name="Google Shape;535;g1387cb9c92e_0_1014"/>
          <p:cNvPicPr preferRelativeResize="0"/>
          <p:nvPr>
            <p:ph idx="2" type="pic"/>
          </p:nvPr>
        </p:nvPicPr>
        <p:blipFill>
          <a:blip r:embed="rId6">
            <a:alphaModFix/>
          </a:blip>
          <a:stretch>
            <a:fillRect/>
          </a:stretch>
        </p:blipFill>
        <p:spPr>
          <a:xfrm>
            <a:off x="1521675" y="4039775"/>
            <a:ext cx="2112301" cy="1613649"/>
          </a:xfrm>
          <a:prstGeom prst="rect">
            <a:avLst/>
          </a:prstGeom>
          <a:noFill/>
        </p:spPr>
      </p:pic>
      <p:sp>
        <p:nvSpPr>
          <p:cNvPr id="536" name="Google Shape;536;g1387cb9c92e_0_101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537" name="Google Shape;537;g1387cb9c92e_0_101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Feb. 2019; adopted status in Nov.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Sony Pictures Imageworks in 2003.</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Provides a consistent user experience across digital content creation applications; widely adopted in VFX and computer animation studios and software.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Academy Technical Achievement Award recipient.</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Imageworks, Autodesk, DNEG, ILM, Foundry, Framestore.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OCIO v2 released fall 2020, led by Autodesk.</a:t>
            </a:r>
            <a:endParaRPr sz="1800">
              <a:solidFill>
                <a:srgbClr val="7F7F7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387cb9c92e_0_1026"/>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543" name="Google Shape;543;g1387cb9c92e_0_1026"/>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544" name="Google Shape;544;g1387cb9c92e_0_1026"/>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545" name="Google Shape;545;g1387cb9c92e_0_1026"/>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546" name="Google Shape;546;g1387cb9c92e_0_1026"/>
          <p:cNvPicPr preferRelativeResize="0"/>
          <p:nvPr>
            <p:ph idx="2" type="pic"/>
          </p:nvPr>
        </p:nvPicPr>
        <p:blipFill>
          <a:blip r:embed="rId5">
            <a:alphaModFix/>
          </a:blip>
          <a:stretch>
            <a:fillRect/>
          </a:stretch>
        </p:blipFill>
        <p:spPr>
          <a:xfrm>
            <a:off x="1581225" y="3514625"/>
            <a:ext cx="1993201" cy="2271616"/>
          </a:xfrm>
          <a:prstGeom prst="rect">
            <a:avLst/>
          </a:prstGeom>
          <a:noFill/>
        </p:spPr>
      </p:pic>
      <p:sp>
        <p:nvSpPr>
          <p:cNvPr id="547" name="Google Shape;547;g1387cb9c92e_0_1026"/>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548" name="Google Shape;548;g1387cb9c92e_0_1026"/>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at Sony Pictures Imageworks as its internal render farm manager (“Cue3”); collaboration with Google Cloud to release as OpenCue in January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Fully featured render manager for media and entertainment that can be used to break down complex jobs into individual tasks.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Contributors include Imageworks, Google, Netflix, Microsoft, Amazon.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Monthly releases over the past year, including adding Python 3 compatibility, Windows support, new documentation.</a:t>
            </a:r>
            <a:endParaRPr sz="1700">
              <a:solidFill>
                <a:srgbClr val="7F7F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387cb9c92e_0_136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84" name="Google Shape;184;g1387cb9c92e_0_1363"/>
          <p:cNvSpPr txBox="1"/>
          <p:nvPr>
            <p:ph idx="1" type="body"/>
          </p:nvPr>
        </p:nvSpPr>
        <p:spPr>
          <a:xfrm>
            <a:off x="558275" y="1604775"/>
            <a:ext cx="10989600" cy="31467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Clr>
                <a:schemeClr val="dk1"/>
              </a:buClr>
              <a:buSzPts val="1500"/>
              <a:buFont typeface="Arial"/>
              <a:buNone/>
            </a:pPr>
            <a:r>
              <a:rPr lang="en-US" sz="2400">
                <a:latin typeface="Calibri"/>
                <a:ea typeface="Calibri"/>
                <a:cs typeface="Calibri"/>
                <a:sym typeface="Calibri"/>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400">
              <a:latin typeface="Calibri"/>
              <a:ea typeface="Calibri"/>
              <a:cs typeface="Calibri"/>
              <a:sym typeface="Calibri"/>
            </a:endParaRPr>
          </a:p>
          <a:p>
            <a:pPr indent="0" lvl="0" marL="0" rtl="0" algn="l">
              <a:spcBef>
                <a:spcPts val="1100"/>
              </a:spcBef>
              <a:spcAft>
                <a:spcPts val="0"/>
              </a:spcAft>
              <a:buNone/>
            </a:pPr>
            <a:r>
              <a:rPr lang="en-US" sz="2400">
                <a:latin typeface="Calibri"/>
                <a:ea typeface="Calibri"/>
                <a:cs typeface="Calibri"/>
                <a:sym typeface="Calibri"/>
              </a:rPr>
              <a:t>Examples of types of actions that are prohibited at Linux Foundation meetings and in connection with Linux Foundation activities are described in the Linux Foundation Antitrust Policy available at </a:t>
            </a:r>
            <a:r>
              <a:rPr lang="en-US" sz="2400" u="sng">
                <a:solidFill>
                  <a:schemeClr val="hlink"/>
                </a:solidFill>
                <a:hlinkClick r:id="rId3"/>
              </a:rPr>
              <a:t>www.linuxfoundation.org/antitrust-policy</a:t>
            </a:r>
            <a:r>
              <a:rPr lang="en-US" sz="2400">
                <a:latin typeface="Calibri"/>
                <a:ea typeface="Calibri"/>
                <a:cs typeface="Calibri"/>
                <a:sym typeface="Calibri"/>
              </a:rPr>
              <a:t>. If you have questions about these matters, please contact your company counsel, or if you are a member of the Linux Foundation, feel free to contact Andrew Updegrove of the firm of Gesmer Updegrove LLP, which provides legal counsel to the Linux Foundation.</a:t>
            </a:r>
            <a:endParaRPr sz="2400">
              <a:latin typeface="Calibri"/>
              <a:ea typeface="Calibri"/>
              <a:cs typeface="Calibri"/>
              <a:sym typeface="Calibri"/>
            </a:endParaRPr>
          </a:p>
        </p:txBody>
      </p:sp>
      <p:sp>
        <p:nvSpPr>
          <p:cNvPr id="185" name="Google Shape;185;g1387cb9c92e_0_1363"/>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None/>
            </a:pPr>
            <a:r>
              <a:rPr lang="en-US" sz="3900">
                <a:latin typeface="Calibri"/>
                <a:ea typeface="Calibri"/>
                <a:cs typeface="Calibri"/>
                <a:sym typeface="Calibri"/>
              </a:rPr>
              <a:t>Antitrust Policy Notice</a:t>
            </a:r>
            <a:endParaRPr sz="39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descr="A picture containing truck, sitting, luggage, front&#10;&#10;Description automatically generated" id="553" name="Google Shape;553;g1387cb9c92e_0_1036"/>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554" name="Google Shape;554;g1387cb9c92e_0_1036"/>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555" name="Google Shape;555;g1387cb9c92e_0_1036"/>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556" name="Google Shape;556;g1387cb9c92e_0_1036"/>
          <p:cNvPicPr preferRelativeResize="0"/>
          <p:nvPr>
            <p:ph idx="2" type="pic"/>
          </p:nvPr>
        </p:nvPicPr>
        <p:blipFill>
          <a:blip r:embed="rId5">
            <a:alphaModFix/>
          </a:blip>
          <a:stretch>
            <a:fillRect/>
          </a:stretch>
        </p:blipFill>
        <p:spPr>
          <a:xfrm>
            <a:off x="1521675" y="3891273"/>
            <a:ext cx="2112300" cy="1605855"/>
          </a:xfrm>
          <a:prstGeom prst="rect">
            <a:avLst/>
          </a:prstGeom>
          <a:noFill/>
        </p:spPr>
      </p:pic>
      <p:sp>
        <p:nvSpPr>
          <p:cNvPr id="557" name="Google Shape;557;g1387cb9c92e_0_1036"/>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558" name="Google Shape;558;g1387cb9c92e_0_1036"/>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 adopted status in Nov.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ILM in 1999; first release of a major open source project by a studio.</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High dynamic-range (HDR) image file format for high-quality image processing and storage; widely adopted standard in computer graphics.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ILM, Disney Animation, Imageworks, Epic Games, Weta Digital, Pixar, Autodesk, and DreamWorks.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OpenEXR 3.0 just released.</a:t>
            </a:r>
            <a:endParaRPr sz="1700">
              <a:solidFill>
                <a:srgbClr val="7F7F7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g1387cb9c92e_0_1045"/>
          <p:cNvGrpSpPr/>
          <p:nvPr/>
        </p:nvGrpSpPr>
        <p:grpSpPr>
          <a:xfrm>
            <a:off x="395639" y="122289"/>
            <a:ext cx="11611532" cy="3306888"/>
            <a:chOff x="263878" y="2633496"/>
            <a:chExt cx="8886150" cy="2614761"/>
          </a:xfrm>
        </p:grpSpPr>
        <p:sp>
          <p:nvSpPr>
            <p:cNvPr id="564" name="Google Shape;564;g1387cb9c92e_0_1045"/>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565" name="Google Shape;565;g1387cb9c92e_0_1045"/>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566" name="Google Shape;566;g1387cb9c92e_0_1045"/>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567" name="Google Shape;567;g1387cb9c92e_0_104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sp>
        <p:nvSpPr>
          <p:cNvPr id="568" name="Google Shape;568;g1387cb9c92e_0_104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July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Pixar Animation Studios.</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Open source interchange format for editorial timeline information – clips, timing, tracks, transitions, metadata etc.</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Pixar, Netflix, DreamWorks, Autodesk.</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In Public Beta</a:t>
            </a:r>
            <a:endParaRPr sz="1800">
              <a:solidFill>
                <a:srgbClr val="7F7F7F"/>
              </a:solidFill>
            </a:endParaRPr>
          </a:p>
        </p:txBody>
      </p:sp>
      <p:pic>
        <p:nvPicPr>
          <p:cNvPr id="569" name="Google Shape;569;g1387cb9c92e_0_1045"/>
          <p:cNvPicPr preferRelativeResize="0"/>
          <p:nvPr>
            <p:ph idx="2" type="pic"/>
          </p:nvPr>
        </p:nvPicPr>
        <p:blipFill>
          <a:blip r:embed="rId5">
            <a:alphaModFix/>
          </a:blip>
          <a:stretch>
            <a:fillRect/>
          </a:stretch>
        </p:blipFill>
        <p:spPr>
          <a:xfrm>
            <a:off x="1020324" y="4293302"/>
            <a:ext cx="3114998" cy="111945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descr="A picture containing cake, doll, toy, table&#10;&#10;Description automatically generated" id="574" name="Google Shape;574;g1387cb9c92e_0_1055"/>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575" name="Google Shape;575;g1387cb9c92e_0_1055"/>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576" name="Google Shape;576;g1387cb9c92e_0_1055"/>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577" name="Google Shape;577;g1387cb9c92e_0_1055"/>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578" name="Google Shape;578;g1387cb9c92e_0_1055"/>
          <p:cNvPicPr preferRelativeResize="0"/>
          <p:nvPr>
            <p:ph idx="2" type="pic"/>
          </p:nvPr>
        </p:nvPicPr>
        <p:blipFill>
          <a:blip r:embed="rId5">
            <a:alphaModFix/>
          </a:blip>
          <a:stretch>
            <a:fillRect/>
          </a:stretch>
        </p:blipFill>
        <p:spPr>
          <a:xfrm>
            <a:off x="1521675" y="4003302"/>
            <a:ext cx="2112300" cy="1381796"/>
          </a:xfrm>
          <a:prstGeom prst="rect">
            <a:avLst/>
          </a:prstGeom>
          <a:noFill/>
        </p:spPr>
      </p:pic>
      <p:sp>
        <p:nvSpPr>
          <p:cNvPr id="579" name="Google Shape;579;g1387cb9c92e_0_105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580" name="Google Shape;580;g1387cb9c92e_0_105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2020.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Sony Pictures Imageworks; released as open source in 2010.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 facto standard shading language for VFX and animation, ideal for describing materials, lights, displacement, and pattern generation.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Imageworks, Animal Logic, NVIDIA, Pixar, DNEG, Autodesk.</a:t>
            </a:r>
            <a:endParaRPr sz="1700">
              <a:solidFill>
                <a:srgbClr val="7F7F7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387cb9c92e_0_106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000"/>
              </a:spcBef>
              <a:spcAft>
                <a:spcPts val="0"/>
              </a:spcAft>
              <a:buSzPts val="1900"/>
              <a:buChar char="●"/>
            </a:pPr>
            <a:r>
              <a:rPr lang="en-US" sz="1900"/>
              <a:t>Joined ASWF in March 2021.</a:t>
            </a:r>
            <a:endParaRPr sz="1900"/>
          </a:p>
          <a:p>
            <a:pPr indent="-349250" lvl="0" marL="457200" rtl="0" algn="l">
              <a:lnSpc>
                <a:spcPct val="100000"/>
              </a:lnSpc>
              <a:spcBef>
                <a:spcPts val="0"/>
              </a:spcBef>
              <a:spcAft>
                <a:spcPts val="0"/>
              </a:spcAft>
              <a:buSzPts val="1900"/>
              <a:buChar char="●"/>
            </a:pPr>
            <a:r>
              <a:rPr lang="en-US" sz="1900"/>
              <a:t>Open standard for representing rich material and look-development content in computer graphics, enabling its </a:t>
            </a:r>
            <a:r>
              <a:rPr lang="en-US" sz="1900">
                <a:extLst>
                  <a:ext uri="http://customooxmlschemas.google.com/">
                    <go:slidesCustomData xmlns:go="http://customooxmlschemas.google.com/" textRoundtripDataId="1"/>
                  </a:ext>
                </a:extLst>
              </a:rPr>
              <a:t>platform</a:t>
            </a:r>
            <a:r>
              <a:rPr lang="en-US" sz="1900"/>
              <a:t>-independent description and exchange across applications and renderers. </a:t>
            </a:r>
            <a:endParaRPr sz="1900"/>
          </a:p>
          <a:p>
            <a:pPr indent="-349250" lvl="0" marL="457200" rtl="0" algn="l">
              <a:lnSpc>
                <a:spcPct val="100000"/>
              </a:lnSpc>
              <a:spcBef>
                <a:spcPts val="0"/>
              </a:spcBef>
              <a:spcAft>
                <a:spcPts val="0"/>
              </a:spcAft>
              <a:buSzPts val="1900"/>
              <a:buChar char="●"/>
            </a:pPr>
            <a:r>
              <a:rPr lang="en-US" sz="1900"/>
              <a:t>Launched at Industrial Light &amp; Magic in 2012, MaterialX has been a key technology in their feature films and real-time experiences since Star Wars: The Force Awakens and Millennium Falcon: Smugglers Run. </a:t>
            </a:r>
            <a:endParaRPr sz="1900"/>
          </a:p>
          <a:p>
            <a:pPr indent="-349250" lvl="0" marL="457200" rtl="0" algn="l">
              <a:lnSpc>
                <a:spcPct val="100000"/>
              </a:lnSpc>
              <a:spcBef>
                <a:spcPts val="0"/>
              </a:spcBef>
              <a:spcAft>
                <a:spcPts val="0"/>
              </a:spcAft>
              <a:buSzPts val="1900"/>
              <a:buChar char="●"/>
            </a:pPr>
            <a:r>
              <a:rPr lang="en-US" sz="1900"/>
              <a:t>Key contributors include Sony Pictures Imageworks, Pixar, Autodesk, Adobe, and SideFX.</a:t>
            </a:r>
            <a:endParaRPr sz="1900"/>
          </a:p>
        </p:txBody>
      </p:sp>
      <p:pic>
        <p:nvPicPr>
          <p:cNvPr id="587" name="Google Shape;587;g1387cb9c92e_0_1065"/>
          <p:cNvPicPr preferRelativeResize="0"/>
          <p:nvPr>
            <p:ph idx="2" type="pic"/>
          </p:nvPr>
        </p:nvPicPr>
        <p:blipFill>
          <a:blip r:embed="rId3">
            <a:alphaModFix/>
          </a:blip>
          <a:stretch>
            <a:fillRect/>
          </a:stretch>
        </p:blipFill>
        <p:spPr>
          <a:xfrm>
            <a:off x="1521675" y="3879456"/>
            <a:ext cx="2112300" cy="1629489"/>
          </a:xfrm>
          <a:prstGeom prst="rect">
            <a:avLst/>
          </a:prstGeom>
          <a:noFill/>
        </p:spPr>
      </p:pic>
      <p:sp>
        <p:nvSpPr>
          <p:cNvPr id="588" name="Google Shape;588;g1387cb9c92e_0_106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589" name="Google Shape;589;g1387cb9c92e_0_1065"/>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590" name="Google Shape;590;g1387cb9c92e_0_1065"/>
          <p:cNvPicPr preferRelativeResize="0"/>
          <p:nvPr/>
        </p:nvPicPr>
        <p:blipFill>
          <a:blip r:embed="rId5">
            <a:alphaModFix/>
          </a:blip>
          <a:stretch>
            <a:fillRect/>
          </a:stretch>
        </p:blipFill>
        <p:spPr>
          <a:xfrm>
            <a:off x="136350" y="152400"/>
            <a:ext cx="9376425" cy="3204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387cb9c92e_0_107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spcBef>
                <a:spcPts val="1000"/>
              </a:spcBef>
              <a:spcAft>
                <a:spcPts val="0"/>
              </a:spcAft>
              <a:buClr>
                <a:srgbClr val="B49823"/>
              </a:buClr>
              <a:buSzPts val="1700"/>
              <a:buChar char="●"/>
            </a:pPr>
            <a:r>
              <a:rPr lang="en-US" sz="1700"/>
              <a:t>Joined ASWF in February 2022.</a:t>
            </a:r>
            <a:endParaRPr sz="1700"/>
          </a:p>
          <a:p>
            <a:pPr indent="-336550" lvl="0" marL="457200" rtl="0" algn="l">
              <a:spcBef>
                <a:spcPts val="1000"/>
              </a:spcBef>
              <a:spcAft>
                <a:spcPts val="0"/>
              </a:spcAft>
              <a:buClr>
                <a:srgbClr val="B49823"/>
              </a:buClr>
              <a:buSzPts val="1700"/>
              <a:buChar char="●"/>
            </a:pPr>
            <a:r>
              <a:rPr lang="en-US" sz="1700"/>
              <a:t>Developed by Allan Johns of Method Studios.</a:t>
            </a:r>
            <a:endParaRPr sz="1700"/>
          </a:p>
          <a:p>
            <a:pPr indent="-336550" lvl="0" marL="457200" rtl="0" algn="l">
              <a:spcBef>
                <a:spcPts val="1000"/>
              </a:spcBef>
              <a:spcAft>
                <a:spcPts val="0"/>
              </a:spcAft>
              <a:buClr>
                <a:srgbClr val="B49823"/>
              </a:buClr>
              <a:buSzPts val="1700"/>
              <a:buChar char="●"/>
            </a:pPr>
            <a:r>
              <a:rPr lang="en-US" sz="1700"/>
              <a:t>Cross-platform package manager that leverages a central repository for storing packages instead of installing into each environment separately, reducing the time to create complex environments to just a few seconds.</a:t>
            </a:r>
            <a:endParaRPr sz="1700"/>
          </a:p>
          <a:p>
            <a:pPr indent="-336550" lvl="0" marL="457200" rtl="0" algn="l">
              <a:spcBef>
                <a:spcPts val="1000"/>
              </a:spcBef>
              <a:spcAft>
                <a:spcPts val="0"/>
              </a:spcAft>
              <a:buClr>
                <a:srgbClr val="B49823"/>
              </a:buClr>
              <a:buSzPts val="1700"/>
              <a:buChar char="●"/>
            </a:pPr>
            <a:r>
              <a:rPr lang="en-US" sz="1700"/>
              <a:t>Key contributors include Luma Pictures, Method Studios, NVIDIA, and Shotgrid</a:t>
            </a:r>
            <a:endParaRPr/>
          </a:p>
        </p:txBody>
      </p:sp>
      <p:pic>
        <p:nvPicPr>
          <p:cNvPr id="597" name="Google Shape;597;g1387cb9c92e_0_1074"/>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598" name="Google Shape;598;g1387cb9c92e_0_107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599" name="Google Shape;599;g1387cb9c92e_0_1074"/>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600" name="Google Shape;600;g1387cb9c92e_0_1074"/>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01" name="Google Shape;601;g1387cb9c92e_0_1074"/>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602" name="Google Shape;602;g1387cb9c92e_0_1074"/>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387cb9c92e_0_108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000"/>
              </a:spcBef>
              <a:spcAft>
                <a:spcPts val="0"/>
              </a:spcAft>
              <a:buSzPts val="2300"/>
              <a:buChar char="●"/>
            </a:pPr>
            <a:r>
              <a:rPr lang="en-US"/>
              <a:t>Joined ASWF in January 2021.</a:t>
            </a:r>
            <a:endParaRPr/>
          </a:p>
          <a:p>
            <a:pPr indent="-374650" lvl="0" marL="457200" rtl="0" algn="l">
              <a:lnSpc>
                <a:spcPct val="100000"/>
              </a:lnSpc>
              <a:spcBef>
                <a:spcPts val="0"/>
              </a:spcBef>
              <a:spcAft>
                <a:spcPts val="0"/>
              </a:spcAft>
              <a:buSzPts val="2300"/>
              <a:buChar char="●"/>
            </a:pPr>
            <a:r>
              <a:rPr lang="en-US"/>
              <a:t>S</a:t>
            </a:r>
            <a:r>
              <a:rPr lang="en-US"/>
              <a:t>oftware package that converts digital camera raw files to ACES container files containing image data encoded according to the Academy Color Encoding Specification (ACES) as specified in SMPTE 2065-1. </a:t>
            </a:r>
            <a:endParaRPr/>
          </a:p>
          <a:p>
            <a:pPr indent="-374650" lvl="0" marL="457200" rtl="0" algn="l">
              <a:lnSpc>
                <a:spcPct val="100000"/>
              </a:lnSpc>
              <a:spcBef>
                <a:spcPts val="0"/>
              </a:spcBef>
              <a:spcAft>
                <a:spcPts val="0"/>
              </a:spcAft>
              <a:buSzPts val="2300"/>
              <a:buChar char="●"/>
            </a:pPr>
            <a:r>
              <a:rPr lang="en-US"/>
              <a:t>Key contributors include AMPAS and Weta Digital</a:t>
            </a:r>
            <a:endParaRPr/>
          </a:p>
        </p:txBody>
      </p:sp>
      <p:sp>
        <p:nvSpPr>
          <p:cNvPr id="609" name="Google Shape;609;g1387cb9c92e_0_108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pic>
        <p:nvPicPr>
          <p:cNvPr id="610" name="Google Shape;610;g1387cb9c92e_0_1085"/>
          <p:cNvPicPr preferRelativeResize="0"/>
          <p:nvPr/>
        </p:nvPicPr>
        <p:blipFill rotWithShape="1">
          <a:blip r:embed="rId4">
            <a:alphaModFix/>
          </a:blip>
          <a:srcRect b="0" l="0" r="0" t="0"/>
          <a:stretch/>
        </p:blipFill>
        <p:spPr>
          <a:xfrm>
            <a:off x="551840" y="3909473"/>
            <a:ext cx="4051975" cy="1156925"/>
          </a:xfrm>
          <a:prstGeom prst="rect">
            <a:avLst/>
          </a:prstGeom>
          <a:noFill/>
          <a:ln>
            <a:noFill/>
          </a:ln>
        </p:spPr>
      </p:pic>
      <p:grpSp>
        <p:nvGrpSpPr>
          <p:cNvPr id="611" name="Google Shape;611;g1387cb9c92e_0_1085"/>
          <p:cNvGrpSpPr/>
          <p:nvPr/>
        </p:nvGrpSpPr>
        <p:grpSpPr>
          <a:xfrm>
            <a:off x="984925" y="708300"/>
            <a:ext cx="9601400" cy="1773900"/>
            <a:chOff x="1023525" y="4169475"/>
            <a:chExt cx="9601400" cy="1773900"/>
          </a:xfrm>
        </p:grpSpPr>
        <p:grpSp>
          <p:nvGrpSpPr>
            <p:cNvPr id="612" name="Google Shape;612;g1387cb9c92e_0_1085"/>
            <p:cNvGrpSpPr/>
            <p:nvPr/>
          </p:nvGrpSpPr>
          <p:grpSpPr>
            <a:xfrm>
              <a:off x="1023525" y="4169475"/>
              <a:ext cx="9601400" cy="715500"/>
              <a:chOff x="1023525" y="4169475"/>
              <a:chExt cx="9601400" cy="715500"/>
            </a:xfrm>
          </p:grpSpPr>
          <p:sp>
            <p:nvSpPr>
              <p:cNvPr id="613" name="Google Shape;613;g1387cb9c92e_0_108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614" name="Google Shape;614;g1387cb9c92e_0_108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615" name="Google Shape;615;g1387cb9c92e_0_108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616" name="Google Shape;616;g1387cb9c92e_0_1085"/>
              <p:cNvGrpSpPr/>
              <p:nvPr/>
            </p:nvGrpSpPr>
            <p:grpSpPr>
              <a:xfrm>
                <a:off x="1023525" y="4169475"/>
                <a:ext cx="5640550" cy="715500"/>
                <a:chOff x="1023525" y="4169475"/>
                <a:chExt cx="5640550" cy="715500"/>
              </a:xfrm>
            </p:grpSpPr>
            <p:grpSp>
              <p:nvGrpSpPr>
                <p:cNvPr id="617" name="Google Shape;617;g1387cb9c92e_0_1085"/>
                <p:cNvGrpSpPr/>
                <p:nvPr/>
              </p:nvGrpSpPr>
              <p:grpSpPr>
                <a:xfrm>
                  <a:off x="1023525" y="4169475"/>
                  <a:ext cx="2999983" cy="715500"/>
                  <a:chOff x="1023525" y="4169475"/>
                  <a:chExt cx="2999983" cy="715500"/>
                </a:xfrm>
              </p:grpSpPr>
              <p:sp>
                <p:nvSpPr>
                  <p:cNvPr id="618" name="Google Shape;618;g1387cb9c92e_0_108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619" name="Google Shape;619;g1387cb9c92e_0_108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620" name="Google Shape;620;g1387cb9c92e_0_108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621" name="Google Shape;621;g1387cb9c92e_0_108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622" name="Google Shape;622;g1387cb9c92e_0_108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1387cb9c92e_0_108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g1387cb9c92e_0_1092"/>
          <p:cNvPicPr preferRelativeResize="0"/>
          <p:nvPr/>
        </p:nvPicPr>
        <p:blipFill>
          <a:blip r:embed="rId3">
            <a:alphaModFix/>
          </a:blip>
          <a:stretch>
            <a:fillRect/>
          </a:stretch>
        </p:blipFill>
        <p:spPr>
          <a:xfrm>
            <a:off x="1253675" y="3720912"/>
            <a:ext cx="3189575" cy="2430625"/>
          </a:xfrm>
          <a:prstGeom prst="rect">
            <a:avLst/>
          </a:prstGeom>
          <a:noFill/>
          <a:ln>
            <a:noFill/>
          </a:ln>
        </p:spPr>
      </p:pic>
      <p:sp>
        <p:nvSpPr>
          <p:cNvPr id="630" name="Google Shape;630;g1387cb9c92e_0_1092"/>
          <p:cNvSpPr txBox="1"/>
          <p:nvPr>
            <p:ph idx="1" type="body"/>
          </p:nvPr>
        </p:nvSpPr>
        <p:spPr>
          <a:xfrm>
            <a:off x="6099550" y="2680350"/>
            <a:ext cx="5356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Industry-wide common interface between image-based visual effects plugins and host applications, used by </a:t>
            </a:r>
            <a:r>
              <a:rPr i="1" lang="en-US" sz="2300">
                <a:solidFill>
                  <a:srgbClr val="B49823"/>
                </a:solidFill>
                <a:highlight>
                  <a:srgbClr val="FFFFFF"/>
                </a:highlight>
                <a:latin typeface="Calibri"/>
                <a:ea typeface="Calibri"/>
                <a:cs typeface="Calibri"/>
                <a:sym typeface="Calibri"/>
              </a:rPr>
              <a:t>Autodesk Flame, Foundry Nuke, Blackmagic Design DaVinci Resolve and Fusion, Sony Catalyst and MAGIX Vegas Pro, Assimilate Scratch, Filmlight Baselight, Boris FX Sapphire and Silhouette, RE:Vision Effects and more.</a:t>
            </a:r>
            <a:r>
              <a:rPr lang="en-US" sz="2300">
                <a:solidFill>
                  <a:srgbClr val="676767"/>
                </a:solidFill>
                <a:highlight>
                  <a:srgbClr val="FFFFFF"/>
                </a:highlight>
                <a:latin typeface="Calibri"/>
                <a:ea typeface="Calibri"/>
                <a:cs typeface="Calibri"/>
                <a:sym typeface="Calibri"/>
              </a:rPr>
              <a:t> Open, extensible C API currently version 1.4 with version 1.5 in development. Want to find out more or contribute?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sp>
        <p:nvSpPr>
          <p:cNvPr id="631" name="Google Shape;631;g1387cb9c92e_0_1092"/>
          <p:cNvSpPr txBox="1"/>
          <p:nvPr/>
        </p:nvSpPr>
        <p:spPr>
          <a:xfrm>
            <a:off x="219225" y="6178975"/>
            <a:ext cx="535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4">
                  <a:extLst>
                    <a:ext uri="{A12FA001-AC4F-418D-AE19-62706E023703}">
                      <ahyp:hlinkClr val="tx"/>
                    </a:ext>
                  </a:extLst>
                </a:hlinkClick>
              </a:rPr>
              <a:t>openeffects.org</a:t>
            </a:r>
            <a:endParaRPr sz="1600">
              <a:solidFill>
                <a:srgbClr val="B49823"/>
              </a:solidFill>
              <a:latin typeface="Calibri"/>
              <a:ea typeface="Calibri"/>
              <a:cs typeface="Calibri"/>
              <a:sym typeface="Calibri"/>
            </a:endParaRPr>
          </a:p>
        </p:txBody>
      </p:sp>
      <p:pic>
        <p:nvPicPr>
          <p:cNvPr id="632" name="Google Shape;632;g1387cb9c92e_0_1092"/>
          <p:cNvPicPr preferRelativeResize="0"/>
          <p:nvPr/>
        </p:nvPicPr>
        <p:blipFill>
          <a:blip r:embed="rId5">
            <a:alphaModFix/>
          </a:blip>
          <a:stretch>
            <a:fillRect/>
          </a:stretch>
        </p:blipFill>
        <p:spPr>
          <a:xfrm>
            <a:off x="0" y="0"/>
            <a:ext cx="5356800" cy="3347990"/>
          </a:xfrm>
          <a:prstGeom prst="rect">
            <a:avLst/>
          </a:prstGeom>
          <a:noFill/>
          <a:ln>
            <a:noFill/>
          </a:ln>
        </p:spPr>
      </p:pic>
      <p:sp>
        <p:nvSpPr>
          <p:cNvPr id="633" name="Google Shape;633;g1387cb9c92e_0_1092"/>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387cb9c92e_0_1099"/>
          <p:cNvSpPr txBox="1"/>
          <p:nvPr>
            <p:ph idx="1" type="body"/>
          </p:nvPr>
        </p:nvSpPr>
        <p:spPr>
          <a:xfrm>
            <a:off x="5971701" y="3941450"/>
            <a:ext cx="5821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Providing a vendor-neutral hosting platform and a uniform license agreement, to encourage, curate and publish </a:t>
            </a:r>
            <a:r>
              <a:rPr i="1" lang="en-US" sz="2300">
                <a:solidFill>
                  <a:srgbClr val="B49823"/>
                </a:solidFill>
                <a:highlight>
                  <a:srgbClr val="FFFFFF"/>
                </a:highlight>
                <a:latin typeface="Calibri"/>
                <a:ea typeface="Calibri"/>
                <a:cs typeface="Calibri"/>
                <a:sym typeface="Calibri"/>
              </a:rPr>
              <a:t>production-grade sample assets</a:t>
            </a:r>
            <a:r>
              <a:rPr lang="en-US" sz="2300">
                <a:solidFill>
                  <a:srgbClr val="676767"/>
                </a:solidFill>
                <a:highlight>
                  <a:srgbClr val="FFFFFF"/>
                </a:highlight>
                <a:latin typeface="Calibri"/>
                <a:ea typeface="Calibri"/>
                <a:cs typeface="Calibri"/>
                <a:sym typeface="Calibri"/>
              </a:rPr>
              <a:t> for developers, researchers and educators, Digital Production Example Library is the conclusion of an Academy Software Foundation working group on assets</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pic>
        <p:nvPicPr>
          <p:cNvPr id="640" name="Google Shape;640;g1387cb9c92e_0_1099"/>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641" name="Google Shape;641;g1387cb9c92e_0_1099"/>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642" name="Google Shape;642;g1387cb9c92e_0_1099"/>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643" name="Google Shape;643;g1387cb9c92e_0_1099"/>
          <p:cNvPicPr preferRelativeResize="0"/>
          <p:nvPr/>
        </p:nvPicPr>
        <p:blipFill>
          <a:blip r:embed="rId6">
            <a:alphaModFix/>
          </a:blip>
          <a:stretch>
            <a:fillRect/>
          </a:stretch>
        </p:blipFill>
        <p:spPr>
          <a:xfrm>
            <a:off x="6158081" y="157650"/>
            <a:ext cx="2878382" cy="1943721"/>
          </a:xfrm>
          <a:prstGeom prst="rect">
            <a:avLst/>
          </a:prstGeom>
          <a:noFill/>
          <a:ln>
            <a:noFill/>
          </a:ln>
        </p:spPr>
      </p:pic>
      <p:pic>
        <p:nvPicPr>
          <p:cNvPr id="644" name="Google Shape;644;g1387cb9c92e_0_1099"/>
          <p:cNvPicPr preferRelativeResize="0"/>
          <p:nvPr/>
        </p:nvPicPr>
        <p:blipFill rotWithShape="1">
          <a:blip r:embed="rId7">
            <a:alphaModFix/>
          </a:blip>
          <a:srcRect b="0" l="0" r="0" t="0"/>
          <a:stretch/>
        </p:blipFill>
        <p:spPr>
          <a:xfrm>
            <a:off x="1401350" y="3360525"/>
            <a:ext cx="2434148" cy="2380627"/>
          </a:xfrm>
          <a:prstGeom prst="rect">
            <a:avLst/>
          </a:prstGeom>
          <a:noFill/>
          <a:ln>
            <a:noFill/>
          </a:ln>
        </p:spPr>
      </p:pic>
      <p:sp>
        <p:nvSpPr>
          <p:cNvPr id="645" name="Google Shape;645;g1387cb9c92e_0_1099"/>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646" name="Google Shape;646;g1387cb9c92e_0_1099"/>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8">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1387cb9c92e_0_1111"/>
          <p:cNvSpPr txBox="1"/>
          <p:nvPr>
            <p:ph idx="1" type="body"/>
          </p:nvPr>
        </p:nvSpPr>
        <p:spPr>
          <a:xfrm>
            <a:off x="7694350" y="2543750"/>
            <a:ext cx="42459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OpenAssetIO </a:t>
            </a:r>
            <a:r>
              <a:rPr lang="en-US" sz="2300">
                <a:solidFill>
                  <a:srgbClr val="676767"/>
                </a:solidFill>
                <a:highlight>
                  <a:srgbClr val="FFFFFF"/>
                </a:highlight>
                <a:latin typeface="Calibri"/>
                <a:ea typeface="Calibri"/>
                <a:cs typeface="Calibri"/>
                <a:sym typeface="Calibri"/>
              </a:rPr>
              <a:t>is an early stage open source interoperability standard between tools and asset management systems, </a:t>
            </a:r>
            <a:r>
              <a:rPr i="1" lang="en-US" sz="2300">
                <a:solidFill>
                  <a:srgbClr val="B49823"/>
                </a:solidFill>
                <a:highlight>
                  <a:srgbClr val="FFFFFF"/>
                </a:highlight>
                <a:latin typeface="Calibri"/>
                <a:ea typeface="Calibri"/>
                <a:cs typeface="Calibri"/>
                <a:sym typeface="Calibri"/>
              </a:rPr>
              <a:t>developed by Foundry</a:t>
            </a:r>
            <a:r>
              <a:rPr lang="en-US" sz="2300">
                <a:solidFill>
                  <a:srgbClr val="676767"/>
                </a:solidFill>
                <a:highlight>
                  <a:srgbClr val="FFFFFF"/>
                </a:highlight>
                <a:latin typeface="Calibri"/>
                <a:ea typeface="Calibri"/>
                <a:cs typeface="Calibri"/>
                <a:sym typeface="Calibri"/>
              </a:rPr>
              <a:t> with proofs of concept and design input from 15 companies including</a:t>
            </a:r>
            <a:r>
              <a:rPr i="1" lang="en-US" sz="2300">
                <a:solidFill>
                  <a:srgbClr val="00B0F0"/>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Pixar, Amazon Web Services, Animal Logic, Blizzard, and Blender</a:t>
            </a:r>
            <a:r>
              <a:rPr lang="en-US" sz="2300">
                <a:solidFill>
                  <a:srgbClr val="B49823"/>
                </a:solidFill>
                <a:highlight>
                  <a:srgbClr val="FFFFFF"/>
                </a:highlight>
                <a:latin typeface="Calibri"/>
                <a:ea typeface="Calibri"/>
                <a:cs typeface="Calibri"/>
                <a:sym typeface="Calibri"/>
              </a:rPr>
              <a:t>.</a:t>
            </a:r>
            <a:r>
              <a:rPr lang="en-US" sz="2300">
                <a:solidFill>
                  <a:srgbClr val="676767"/>
                </a:solidFill>
                <a:highlight>
                  <a:srgbClr val="FFFFFF"/>
                </a:highlight>
                <a:latin typeface="Calibri"/>
                <a:ea typeface="Calibri"/>
                <a:cs typeface="Calibri"/>
                <a:sym typeface="Calibri"/>
              </a:rPr>
              <a:t> OpenAssetIO was the first project to join the Academy Software Foundation in sandbox stage.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653" name="Google Shape;653;g1387cb9c92e_0_1111"/>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654" name="Google Shape;654;g1387cb9c92e_0_1111"/>
          <p:cNvGrpSpPr/>
          <p:nvPr/>
        </p:nvGrpSpPr>
        <p:grpSpPr>
          <a:xfrm>
            <a:off x="442746" y="5245039"/>
            <a:ext cx="6952121" cy="764369"/>
            <a:chOff x="442746" y="3492439"/>
            <a:chExt cx="6952121" cy="764369"/>
          </a:xfrm>
        </p:grpSpPr>
        <p:pic>
          <p:nvPicPr>
            <p:cNvPr id="655" name="Google Shape;655;g1387cb9c92e_0_1111"/>
            <p:cNvPicPr preferRelativeResize="0"/>
            <p:nvPr/>
          </p:nvPicPr>
          <p:blipFill>
            <a:blip r:embed="rId4">
              <a:alphaModFix/>
            </a:blip>
            <a:stretch>
              <a:fillRect/>
            </a:stretch>
          </p:blipFill>
          <p:spPr>
            <a:xfrm>
              <a:off x="1258907" y="3517058"/>
              <a:ext cx="739646" cy="739743"/>
            </a:xfrm>
            <a:prstGeom prst="rect">
              <a:avLst/>
            </a:prstGeom>
            <a:noFill/>
            <a:ln>
              <a:noFill/>
            </a:ln>
          </p:spPr>
        </p:pic>
        <p:pic>
          <p:nvPicPr>
            <p:cNvPr id="656" name="Google Shape;656;g1387cb9c92e_0_1111"/>
            <p:cNvPicPr preferRelativeResize="0"/>
            <p:nvPr/>
          </p:nvPicPr>
          <p:blipFill>
            <a:blip r:embed="rId5">
              <a:alphaModFix/>
            </a:blip>
            <a:stretch>
              <a:fillRect/>
            </a:stretch>
          </p:blipFill>
          <p:spPr>
            <a:xfrm>
              <a:off x="2038871" y="3525106"/>
              <a:ext cx="674324" cy="674413"/>
            </a:xfrm>
            <a:prstGeom prst="rect">
              <a:avLst/>
            </a:prstGeom>
            <a:noFill/>
            <a:ln>
              <a:noFill/>
            </a:ln>
          </p:spPr>
        </p:pic>
        <p:pic>
          <p:nvPicPr>
            <p:cNvPr id="657" name="Google Shape;657;g1387cb9c92e_0_1111"/>
            <p:cNvPicPr preferRelativeResize="0"/>
            <p:nvPr/>
          </p:nvPicPr>
          <p:blipFill>
            <a:blip r:embed="rId6">
              <a:alphaModFix/>
            </a:blip>
            <a:stretch>
              <a:fillRect/>
            </a:stretch>
          </p:blipFill>
          <p:spPr>
            <a:xfrm>
              <a:off x="2713194" y="3517065"/>
              <a:ext cx="739646" cy="739743"/>
            </a:xfrm>
            <a:prstGeom prst="rect">
              <a:avLst/>
            </a:prstGeom>
            <a:noFill/>
            <a:ln>
              <a:noFill/>
            </a:ln>
          </p:spPr>
        </p:pic>
        <p:pic>
          <p:nvPicPr>
            <p:cNvPr id="658" name="Google Shape;658;g1387cb9c92e_0_1111"/>
            <p:cNvPicPr preferRelativeResize="0"/>
            <p:nvPr/>
          </p:nvPicPr>
          <p:blipFill>
            <a:blip r:embed="rId7">
              <a:alphaModFix/>
            </a:blip>
            <a:stretch>
              <a:fillRect/>
            </a:stretch>
          </p:blipFill>
          <p:spPr>
            <a:xfrm>
              <a:off x="3460530" y="3492439"/>
              <a:ext cx="739646" cy="739743"/>
            </a:xfrm>
            <a:prstGeom prst="rect">
              <a:avLst/>
            </a:prstGeom>
            <a:noFill/>
            <a:ln>
              <a:noFill/>
            </a:ln>
          </p:spPr>
        </p:pic>
        <p:pic>
          <p:nvPicPr>
            <p:cNvPr id="659" name="Google Shape;659;g1387cb9c92e_0_1111"/>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660" name="Google Shape;660;g1387cb9c92e_0_1111"/>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661" name="Google Shape;661;g1387cb9c92e_0_1111"/>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662" name="Google Shape;662;g1387cb9c92e_0_1111"/>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663" name="Google Shape;663;g1387cb9c92e_0_1111"/>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664" name="Google Shape;664;g1387cb9c92e_0_1111"/>
          <p:cNvGrpSpPr/>
          <p:nvPr/>
        </p:nvGrpSpPr>
        <p:grpSpPr>
          <a:xfrm>
            <a:off x="623745" y="600017"/>
            <a:ext cx="6471322" cy="1022575"/>
            <a:chOff x="1855104" y="882787"/>
            <a:chExt cx="8162616" cy="1289665"/>
          </a:xfrm>
        </p:grpSpPr>
        <p:pic>
          <p:nvPicPr>
            <p:cNvPr id="665" name="Google Shape;665;g1387cb9c92e_0_1111"/>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666" name="Google Shape;666;g1387cb9c92e_0_1111"/>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667" name="Google Shape;667;g1387cb9c92e_0_1111"/>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668" name="Google Shape;668;g1387cb9c92e_0_1111"/>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669" name="Google Shape;669;g1387cb9c92e_0_1111"/>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670" name="Google Shape;670;g1387cb9c92e_0_1111"/>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671" name="Google Shape;671;g1387cb9c92e_0_1111"/>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672" name="Google Shape;672;g1387cb9c92e_0_1111"/>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673" name="Google Shape;673;g1387cb9c92e_0_1111"/>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1387cb9c92e_0_1118"/>
          <p:cNvSpPr txBox="1"/>
          <p:nvPr>
            <p:ph idx="1" type="body"/>
          </p:nvPr>
        </p:nvSpPr>
        <p:spPr>
          <a:xfrm>
            <a:off x="6233225" y="3668350"/>
            <a:ext cx="52113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A new open source project with the mission to build a unified toolset for </a:t>
            </a:r>
            <a:r>
              <a:rPr i="1" lang="en-US" sz="2300">
                <a:solidFill>
                  <a:srgbClr val="B49823"/>
                </a:solidFill>
                <a:highlight>
                  <a:srgbClr val="FFFFFF"/>
                </a:highlight>
                <a:latin typeface="Calibri"/>
                <a:ea typeface="Calibri"/>
                <a:cs typeface="Calibri"/>
                <a:sym typeface="Calibri"/>
              </a:rPr>
              <a:t>playback, review and approval</a:t>
            </a:r>
            <a:r>
              <a:rPr lang="en-US" sz="2300">
                <a:solidFill>
                  <a:srgbClr val="B49823"/>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of motion picture and related professional media, with</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Autodesk contributing RV</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contributing xSTUDIO</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Imageworks contributing parts of itView</a:t>
            </a:r>
            <a:r>
              <a:rPr lang="en-US" sz="2300">
                <a:solidFill>
                  <a:srgbClr val="B49823"/>
                </a:solidFill>
                <a:highlight>
                  <a:srgbClr val="FFFFFF"/>
                </a:highlight>
                <a:latin typeface="Calibri"/>
                <a:ea typeface="Calibri"/>
                <a:cs typeface="Calibri"/>
                <a:sym typeface="Calibri"/>
              </a:rPr>
              <a:t>,</a:t>
            </a:r>
            <a:r>
              <a:rPr lang="en-US" sz="2300">
                <a:solidFill>
                  <a:schemeClr val="dk1"/>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and the three companies providing lead architects and maintainers for the project Technical Steering </a:t>
            </a:r>
            <a:r>
              <a:rPr lang="en-US" sz="2300">
                <a:solidFill>
                  <a:srgbClr val="676767"/>
                </a:solidFill>
                <a:highlight>
                  <a:srgbClr val="FFFFFF"/>
                </a:highlight>
                <a:latin typeface="Calibri"/>
                <a:ea typeface="Calibri"/>
                <a:cs typeface="Calibri"/>
                <a:sym typeface="Calibri"/>
              </a:rPr>
              <a:t>Committee</a:t>
            </a:r>
            <a:r>
              <a:rPr lang="en-US" sz="2300">
                <a:solidFill>
                  <a:srgbClr val="676767"/>
                </a:solidFill>
                <a:highlight>
                  <a:srgbClr val="FFFFFF"/>
                </a:highlight>
                <a:latin typeface="Calibri"/>
                <a:ea typeface="Calibri"/>
                <a:cs typeface="Calibri"/>
                <a:sym typeface="Calibri"/>
              </a:rPr>
              <a:t>.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680" name="Google Shape;680;g1387cb9c92e_0_1118"/>
          <p:cNvSpPr txBox="1"/>
          <p:nvPr/>
        </p:nvSpPr>
        <p:spPr>
          <a:xfrm>
            <a:off x="229575" y="5637500"/>
            <a:ext cx="489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openreviewinitiative.org</a:t>
            </a:r>
            <a:endParaRPr sz="1600">
              <a:solidFill>
                <a:srgbClr val="B49823"/>
              </a:solidFill>
              <a:latin typeface="Calibri"/>
              <a:ea typeface="Calibri"/>
              <a:cs typeface="Calibri"/>
              <a:sym typeface="Calibri"/>
            </a:endParaRPr>
          </a:p>
        </p:txBody>
      </p:sp>
      <p:pic>
        <p:nvPicPr>
          <p:cNvPr id="681" name="Google Shape;681;g1387cb9c92e_0_1118" title="1590160959.mp4">
            <a:hlinkClick r:id="rId4"/>
          </p:cNvPr>
          <p:cNvPicPr preferRelativeResize="0"/>
          <p:nvPr/>
        </p:nvPicPr>
        <p:blipFill>
          <a:blip r:embed="rId5">
            <a:alphaModFix/>
          </a:blip>
          <a:stretch>
            <a:fillRect/>
          </a:stretch>
        </p:blipFill>
        <p:spPr>
          <a:xfrm>
            <a:off x="5780648" y="0"/>
            <a:ext cx="4326924" cy="2357748"/>
          </a:xfrm>
          <a:prstGeom prst="rect">
            <a:avLst/>
          </a:prstGeom>
          <a:noFill/>
          <a:ln>
            <a:noFill/>
          </a:ln>
        </p:spPr>
      </p:pic>
      <p:pic>
        <p:nvPicPr>
          <p:cNvPr id="682" name="Google Shape;682;g1387cb9c92e_0_1118"/>
          <p:cNvPicPr preferRelativeResize="0"/>
          <p:nvPr/>
        </p:nvPicPr>
        <p:blipFill rotWithShape="1">
          <a:blip r:embed="rId6">
            <a:alphaModFix/>
          </a:blip>
          <a:srcRect b="-2477" l="0" r="0" t="-2487"/>
          <a:stretch/>
        </p:blipFill>
        <p:spPr>
          <a:xfrm>
            <a:off x="-4850" y="-90075"/>
            <a:ext cx="5365451" cy="3117951"/>
          </a:xfrm>
          <a:prstGeom prst="rect">
            <a:avLst/>
          </a:prstGeom>
          <a:noFill/>
          <a:ln>
            <a:noFill/>
          </a:ln>
        </p:spPr>
      </p:pic>
      <p:sp>
        <p:nvSpPr>
          <p:cNvPr id="683" name="Google Shape;683;g1387cb9c92e_0_1118"/>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684" name="Google Shape;684;g1387cb9c92e_0_1118"/>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685" name="Google Shape;685;g1387cb9c92e_0_1118"/>
          <p:cNvPicPr preferRelativeResize="0"/>
          <p:nvPr/>
        </p:nvPicPr>
        <p:blipFill>
          <a:blip r:embed="rId7">
            <a:alphaModFix/>
          </a:blip>
          <a:stretch>
            <a:fillRect/>
          </a:stretch>
        </p:blipFill>
        <p:spPr>
          <a:xfrm>
            <a:off x="1397175" y="3367529"/>
            <a:ext cx="2811700" cy="226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387cb9c92e_0_452"/>
          <p:cNvSpPr txBox="1"/>
          <p:nvPr>
            <p:ph idx="4294967295" type="title"/>
          </p:nvPr>
        </p:nvSpPr>
        <p:spPr>
          <a:xfrm>
            <a:off x="838200" y="531375"/>
            <a:ext cx="10515600" cy="681300"/>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191" name="Google Shape;191;g1387cb9c92e_0_452"/>
          <p:cNvPicPr preferRelativeResize="0"/>
          <p:nvPr/>
        </p:nvPicPr>
        <p:blipFill rotWithShape="1">
          <a:blip r:embed="rId3">
            <a:alphaModFix/>
          </a:blip>
          <a:srcRect b="0" l="0" r="0" t="0"/>
          <a:stretch/>
        </p:blipFill>
        <p:spPr>
          <a:xfrm>
            <a:off x="8529787" y="2408596"/>
            <a:ext cx="3243310" cy="1066329"/>
          </a:xfrm>
          <a:prstGeom prst="rect">
            <a:avLst/>
          </a:prstGeom>
          <a:noFill/>
          <a:ln>
            <a:noFill/>
          </a:ln>
          <a:effectLst>
            <a:outerShdw blurRad="228600" rotWithShape="0" dir="5400000" dist="82779">
              <a:srgbClr val="000000">
                <a:alpha val="64310"/>
              </a:srgbClr>
            </a:outerShdw>
          </a:effectLst>
        </p:spPr>
      </p:pic>
      <p:pic>
        <p:nvPicPr>
          <p:cNvPr descr="Google Shape;305;p2" id="192" name="Google Shape;192;g1387cb9c92e_0_452"/>
          <p:cNvPicPr preferRelativeResize="0"/>
          <p:nvPr/>
        </p:nvPicPr>
        <p:blipFill rotWithShape="1">
          <a:blip r:embed="rId4">
            <a:alphaModFix/>
          </a:blip>
          <a:srcRect b="0" l="0" r="0" t="0"/>
          <a:stretch/>
        </p:blipFill>
        <p:spPr>
          <a:xfrm>
            <a:off x="866578" y="1547030"/>
            <a:ext cx="3018060" cy="3018060"/>
          </a:xfrm>
          <a:prstGeom prst="rect">
            <a:avLst/>
          </a:prstGeom>
          <a:noFill/>
          <a:ln>
            <a:noFill/>
          </a:ln>
          <a:effectLst>
            <a:outerShdw blurRad="228600" rotWithShape="0" dir="5400000" dist="82779">
              <a:srgbClr val="000000"/>
            </a:outerShdw>
          </a:effectLst>
        </p:spPr>
      </p:pic>
      <p:sp>
        <p:nvSpPr>
          <p:cNvPr id="193" name="Google Shape;193;g1387cb9c92e_0_452"/>
          <p:cNvSpPr txBox="1"/>
          <p:nvPr/>
        </p:nvSpPr>
        <p:spPr>
          <a:xfrm>
            <a:off x="4133860" y="1786807"/>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13244c4136e_1_105"/>
          <p:cNvSpPr txBox="1"/>
          <p:nvPr>
            <p:ph type="ctrTitle"/>
          </p:nvPr>
        </p:nvSpPr>
        <p:spPr>
          <a:xfrm>
            <a:off x="1524000" y="3095200"/>
            <a:ext cx="9144000" cy="6675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a:t>Why host your project at the </a:t>
            </a:r>
            <a:endParaRPr/>
          </a:p>
          <a:p>
            <a:pPr indent="0" lvl="0" marL="0" rtl="0" algn="ctr">
              <a:spcBef>
                <a:spcPts val="0"/>
              </a:spcBef>
              <a:spcAft>
                <a:spcPts val="0"/>
              </a:spcAft>
              <a:buNone/>
            </a:pPr>
            <a:r>
              <a:rPr lang="en-US"/>
              <a:t>Academy Software Foundation?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3244c4136e_1_113"/>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Autofit/>
          </a:bodyPr>
          <a:lstStyle/>
          <a:p>
            <a:pPr indent="0" lvl="0" marL="241300" rtl="0" algn="l">
              <a:spcBef>
                <a:spcPts val="1100"/>
              </a:spcBef>
              <a:spcAft>
                <a:spcPts val="0"/>
              </a:spcAft>
              <a:buNone/>
            </a:pPr>
            <a:r>
              <a:rPr i="1" lang="en-US" sz="3100"/>
              <a:t>There have been times when projects have asked what the value of an open source foundation can offer them?</a:t>
            </a:r>
            <a:endParaRPr i="1" sz="3100"/>
          </a:p>
          <a:p>
            <a:pPr indent="0" lvl="0" marL="698500" rtl="0" algn="l">
              <a:spcBef>
                <a:spcPts val="1100"/>
              </a:spcBef>
              <a:spcAft>
                <a:spcPts val="0"/>
              </a:spcAft>
              <a:buNone/>
            </a:pPr>
            <a:r>
              <a:rPr lang="en-US" sz="2600"/>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sz="2600"/>
              <a:t> Equally important, a neutral home for a project and community fosters this type of positive-sum thinking and drives growth and diversity that we believe are core elements of a successful open source project.</a:t>
            </a:r>
            <a:endParaRPr sz="3100"/>
          </a:p>
        </p:txBody>
      </p:sp>
      <p:sp>
        <p:nvSpPr>
          <p:cNvPr id="697" name="Google Shape;697;g13244c4136e_1_113"/>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3700"/>
              <a:t>Question: Value of a Foundation?</a:t>
            </a:r>
            <a:endParaRPr sz="3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13244c4136e_1_118"/>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It’s more than putting a project on GitHub</a:t>
            </a:r>
            <a:endParaRPr/>
          </a:p>
        </p:txBody>
      </p:sp>
      <p:sp>
        <p:nvSpPr>
          <p:cNvPr id="704" name="Google Shape;704;g13244c4136e_1_118"/>
          <p:cNvSpPr txBox="1"/>
          <p:nvPr>
            <p:ph idx="1" type="body"/>
          </p:nvPr>
        </p:nvSpPr>
        <p:spPr>
          <a:xfrm>
            <a:off x="558275" y="1604775"/>
            <a:ext cx="11023500" cy="45948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None/>
            </a:pPr>
            <a:r>
              <a:rPr lang="en-US" sz="2700"/>
              <a:t>Organizations and projects come to the </a:t>
            </a:r>
            <a:r>
              <a:rPr lang="en-US" sz="2700"/>
              <a:t>Academy Software Foundation</a:t>
            </a:r>
            <a:r>
              <a:rPr lang="en-US" sz="2700"/>
              <a:t> to…</a:t>
            </a:r>
            <a:endParaRPr sz="2700"/>
          </a:p>
          <a:p>
            <a:pPr indent="-476250" lvl="0" marL="609600" rtl="0" algn="l">
              <a:spcBef>
                <a:spcPts val="1300"/>
              </a:spcBef>
              <a:spcAft>
                <a:spcPts val="0"/>
              </a:spcAft>
              <a:buSzPts val="2700"/>
              <a:buChar char="-"/>
            </a:pPr>
            <a:r>
              <a:rPr lang="en-US" sz="2700"/>
              <a:t>Have a vendor-neutral home for the project and assets.</a:t>
            </a:r>
            <a:endParaRPr sz="2700"/>
          </a:p>
          <a:p>
            <a:pPr indent="-476250" lvl="0" marL="609600" rtl="0" algn="l">
              <a:spcBef>
                <a:spcPts val="0"/>
              </a:spcBef>
              <a:spcAft>
                <a:spcPts val="0"/>
              </a:spcAft>
              <a:buSzPts val="2700"/>
              <a:buChar char="-"/>
            </a:pPr>
            <a:r>
              <a:rPr lang="en-US" sz="2700"/>
              <a:t>Bring in contributors from different organizations ( including your competitors )</a:t>
            </a:r>
            <a:endParaRPr sz="2700"/>
          </a:p>
          <a:p>
            <a:pPr indent="-476250" lvl="0" marL="609600" rtl="0" algn="l">
              <a:spcBef>
                <a:spcPts val="0"/>
              </a:spcBef>
              <a:spcAft>
                <a:spcPts val="0"/>
              </a:spcAft>
              <a:buSzPts val="2700"/>
              <a:buChar char="-"/>
            </a:pPr>
            <a:r>
              <a:rPr lang="en-US" sz="2700"/>
              <a:t>Drive broad industry awareness with press and </a:t>
            </a:r>
            <a:r>
              <a:rPr lang="en-US" sz="2700"/>
              <a:t>analysts</a:t>
            </a:r>
            <a:r>
              <a:rPr lang="en-US" sz="2700"/>
              <a:t>.</a:t>
            </a:r>
            <a:endParaRPr sz="2700"/>
          </a:p>
          <a:p>
            <a:pPr indent="-476250" lvl="0" marL="609600" rtl="0" algn="l">
              <a:spcBef>
                <a:spcPts val="0"/>
              </a:spcBef>
              <a:spcAft>
                <a:spcPts val="0"/>
              </a:spcAft>
              <a:buSzPts val="2700"/>
              <a:buChar char="-"/>
            </a:pPr>
            <a:r>
              <a:rPr lang="en-US" sz="2700"/>
              <a:t>Build a downstream ecosystem for open and </a:t>
            </a:r>
            <a:r>
              <a:rPr lang="en-US" sz="2700"/>
              <a:t>commercial</a:t>
            </a:r>
            <a:r>
              <a:rPr lang="en-US" sz="2700"/>
              <a:t> solutions.</a:t>
            </a:r>
            <a:endParaRPr sz="2700"/>
          </a:p>
          <a:p>
            <a:pPr indent="-476250" lvl="0" marL="609600" rtl="0" algn="l">
              <a:spcBef>
                <a:spcPts val="0"/>
              </a:spcBef>
              <a:spcAft>
                <a:spcPts val="0"/>
              </a:spcAft>
              <a:buSzPts val="2700"/>
              <a:buChar char="-"/>
            </a:pPr>
            <a:r>
              <a:rPr lang="en-US" sz="2700"/>
              <a:t>Have world-class tools for measuring project insights and success.</a:t>
            </a:r>
            <a:endParaRPr sz="2700"/>
          </a:p>
          <a:p>
            <a:pPr indent="-476250" lvl="0" marL="609600" rtl="0" algn="l">
              <a:spcBef>
                <a:spcPts val="0"/>
              </a:spcBef>
              <a:spcAft>
                <a:spcPts val="0"/>
              </a:spcAft>
              <a:buSzPts val="2700"/>
              <a:buChar char="-"/>
            </a:pPr>
            <a:r>
              <a:rPr lang="en-US" sz="2700"/>
              <a:t>Leverage the collective experience and expertise of the Linux Foundation.</a:t>
            </a:r>
            <a:endParaRPr sz="2700"/>
          </a:p>
          <a:p>
            <a:pPr indent="0" lvl="0" marL="0" rtl="0" algn="l">
              <a:spcBef>
                <a:spcPts val="1300"/>
              </a:spcBef>
              <a:spcAft>
                <a:spcPts val="0"/>
              </a:spcAft>
              <a:buNone/>
            </a:pPr>
            <a:r>
              <a:rPr lang="en-US" sz="2700"/>
              <a:t>How does the </a:t>
            </a:r>
            <a:r>
              <a:rPr lang="en-US" sz="2700"/>
              <a:t>Academy Software Foundation</a:t>
            </a:r>
            <a:r>
              <a:rPr lang="en-US" sz="2700"/>
              <a:t> enable this?</a:t>
            </a:r>
            <a:endParaRPr sz="2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13244c4136e_1_124"/>
          <p:cNvSpPr txBox="1"/>
          <p:nvPr>
            <p:ph type="title"/>
          </p:nvPr>
        </p:nvSpPr>
        <p:spPr>
          <a:xfrm>
            <a:off x="2121150" y="0"/>
            <a:ext cx="7949700" cy="11064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sz="3700"/>
              <a:t>Vendor-neutrality provides a sustainable home</a:t>
            </a:r>
            <a:endParaRPr sz="3700"/>
          </a:p>
        </p:txBody>
      </p:sp>
      <p:sp>
        <p:nvSpPr>
          <p:cNvPr id="711" name="Google Shape;711;g13244c4136e_1_124"/>
          <p:cNvSpPr txBox="1"/>
          <p:nvPr>
            <p:ph idx="1" type="body"/>
          </p:nvPr>
        </p:nvSpPr>
        <p:spPr>
          <a:xfrm>
            <a:off x="558275" y="1604775"/>
            <a:ext cx="7992600" cy="45948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None/>
            </a:pPr>
            <a:r>
              <a:rPr lang="en-US" sz="2200"/>
              <a:t>Groundbreaking </a:t>
            </a:r>
            <a:r>
              <a:rPr lang="en-US" sz="2200"/>
              <a:t>and</a:t>
            </a:r>
            <a:r>
              <a:rPr lang="en-US" sz="2200"/>
              <a:t> </a:t>
            </a:r>
            <a:r>
              <a:rPr lang="en-US" sz="2200"/>
              <a:t>game-changing</a:t>
            </a:r>
            <a:r>
              <a:rPr lang="en-US" sz="2200"/>
              <a:t> projects are a collective effort across organizations. Hosting at the </a:t>
            </a:r>
            <a:r>
              <a:rPr lang="en-US" sz="2200"/>
              <a:t>Academy Software Foundation</a:t>
            </a:r>
            <a:r>
              <a:rPr lang="en-US" sz="2200"/>
              <a:t> ensures a project has a reputable legal home and governance to attract contributors and adoption.</a:t>
            </a:r>
            <a:endParaRPr sz="2200"/>
          </a:p>
          <a:p>
            <a:pPr indent="-444500" lvl="0" marL="609600" rtl="0" algn="l">
              <a:spcBef>
                <a:spcPts val="1100"/>
              </a:spcBef>
              <a:spcAft>
                <a:spcPts val="0"/>
              </a:spcAft>
              <a:buSzPts val="2200"/>
              <a:buChar char="-"/>
            </a:pPr>
            <a:r>
              <a:rPr lang="en-US" sz="2200"/>
              <a:t>All projects are set up as 501c6 Series LLC legal </a:t>
            </a:r>
            <a:r>
              <a:rPr lang="en-US" sz="2200"/>
              <a:t>entities, giving the project a non-profit status and giving them the autonomy to set their own policies and processes with expert guidance.</a:t>
            </a:r>
            <a:endParaRPr sz="2200"/>
          </a:p>
          <a:p>
            <a:pPr indent="-444500" lvl="0" marL="609600" rtl="0" algn="l">
              <a:spcBef>
                <a:spcPts val="0"/>
              </a:spcBef>
              <a:spcAft>
                <a:spcPts val="0"/>
              </a:spcAft>
              <a:buSzPts val="2200"/>
              <a:buChar char="-"/>
            </a:pPr>
            <a:r>
              <a:rPr lang="en-US" sz="2200"/>
              <a:t>Infrastructure such as mailing lists, websites, and domain names are owned by the project to ensure neutral management.</a:t>
            </a:r>
            <a:endParaRPr sz="2200"/>
          </a:p>
          <a:p>
            <a:pPr indent="-444500" lvl="0" marL="609600" rtl="0" algn="l">
              <a:spcBef>
                <a:spcPts val="0"/>
              </a:spcBef>
              <a:spcAft>
                <a:spcPts val="0"/>
              </a:spcAft>
              <a:buSzPts val="2200"/>
              <a:buChar char="-"/>
            </a:pPr>
            <a:r>
              <a:rPr lang="en-US" sz="2200" u="sng">
                <a:solidFill>
                  <a:schemeClr val="hlink"/>
                </a:solidFill>
                <a:hlinkClick r:id="rId3"/>
              </a:rPr>
              <a:t>Academy Software Foundation TAC project lifecycle</a:t>
            </a:r>
            <a:r>
              <a:rPr lang="en-US" sz="2200"/>
              <a:t> gives the project guidance on how to establish a sustainable project.</a:t>
            </a:r>
            <a:endParaRPr sz="2200"/>
          </a:p>
        </p:txBody>
      </p:sp>
      <p:pic>
        <p:nvPicPr>
          <p:cNvPr id="712" name="Google Shape;712;g13244c4136e_1_124"/>
          <p:cNvPicPr preferRelativeResize="0"/>
          <p:nvPr/>
        </p:nvPicPr>
        <p:blipFill>
          <a:blip r:embed="rId4">
            <a:alphaModFix/>
          </a:blip>
          <a:stretch>
            <a:fillRect/>
          </a:stretch>
        </p:blipFill>
        <p:spPr>
          <a:xfrm>
            <a:off x="8674233" y="2180589"/>
            <a:ext cx="3352665" cy="26814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13244c4136e_1_131"/>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3900"/>
              <a:t>Bring in a broader contributor base</a:t>
            </a:r>
            <a:endParaRPr sz="3900"/>
          </a:p>
        </p:txBody>
      </p:sp>
      <p:sp>
        <p:nvSpPr>
          <p:cNvPr id="719" name="Google Shape;719;g13244c4136e_1_131"/>
          <p:cNvSpPr txBox="1"/>
          <p:nvPr>
            <p:ph idx="1" type="body"/>
          </p:nvPr>
        </p:nvSpPr>
        <p:spPr>
          <a:xfrm>
            <a:off x="558275" y="1604775"/>
            <a:ext cx="8271000" cy="45948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None/>
            </a:pPr>
            <a:r>
              <a:rPr lang="en-US" sz="2400"/>
              <a:t>Shared R&amp;D with a broad ecosystem means bringing more contributors and maintainers into your project - including your competitors.</a:t>
            </a:r>
            <a:endParaRPr sz="2400"/>
          </a:p>
          <a:p>
            <a:pPr indent="-457200" lvl="0" marL="609600" rtl="0" algn="l">
              <a:spcBef>
                <a:spcPts val="1100"/>
              </a:spcBef>
              <a:spcAft>
                <a:spcPts val="0"/>
              </a:spcAft>
              <a:buSzPts val="2400"/>
              <a:buChar char="-"/>
            </a:pPr>
            <a:r>
              <a:rPr lang="en-US" sz="2400"/>
              <a:t>Our staff works with the project to establish an open, neutral </a:t>
            </a:r>
            <a:r>
              <a:rPr lang="en-US" sz="2400"/>
              <a:t>governance</a:t>
            </a:r>
            <a:r>
              <a:rPr lang="en-US" sz="2400"/>
              <a:t> that makes roles clear and paths to leadership available.</a:t>
            </a:r>
            <a:endParaRPr sz="2400"/>
          </a:p>
          <a:p>
            <a:pPr indent="-457200" lvl="0" marL="609600" rtl="0" algn="l">
              <a:spcBef>
                <a:spcPts val="0"/>
              </a:spcBef>
              <a:spcAft>
                <a:spcPts val="0"/>
              </a:spcAft>
              <a:buSzPts val="2400"/>
              <a:buChar char="-"/>
            </a:pPr>
            <a:r>
              <a:rPr lang="en-US" sz="2400"/>
              <a:t>All projects have a Code of Conduct to ensure collaboration is done in safe and welcoming environment for all.</a:t>
            </a:r>
            <a:endParaRPr sz="2400"/>
          </a:p>
          <a:p>
            <a:pPr indent="-457200" lvl="0" marL="609600" rtl="0" algn="l">
              <a:spcBef>
                <a:spcPts val="0"/>
              </a:spcBef>
              <a:spcAft>
                <a:spcPts val="0"/>
              </a:spcAft>
              <a:buSzPts val="2400"/>
              <a:buChar char="-"/>
            </a:pPr>
            <a:r>
              <a:rPr lang="en-US" sz="2400"/>
              <a:t>Outreach done through the </a:t>
            </a:r>
            <a:r>
              <a:rPr lang="en-US" sz="2400"/>
              <a:t>Academy Software Foundation</a:t>
            </a:r>
            <a:r>
              <a:rPr lang="en-US" sz="2400"/>
              <a:t> is done from a neutral perspective, which </a:t>
            </a:r>
            <a:r>
              <a:rPr lang="en-US" sz="2400"/>
              <a:t>separates</a:t>
            </a:r>
            <a:r>
              <a:rPr lang="en-US" sz="2400"/>
              <a:t> out product promotion and vendor </a:t>
            </a:r>
            <a:r>
              <a:rPr lang="en-US" sz="2400"/>
              <a:t>favoritism</a:t>
            </a:r>
            <a:r>
              <a:rPr lang="en-US" sz="2400"/>
              <a:t> and promotes the work of the community.</a:t>
            </a:r>
            <a:endParaRPr sz="2400"/>
          </a:p>
        </p:txBody>
      </p:sp>
      <p:pic>
        <p:nvPicPr>
          <p:cNvPr id="720" name="Google Shape;720;g13244c4136e_1_131"/>
          <p:cNvPicPr preferRelativeResize="0"/>
          <p:nvPr/>
        </p:nvPicPr>
        <p:blipFill>
          <a:blip r:embed="rId3">
            <a:alphaModFix/>
          </a:blip>
          <a:stretch>
            <a:fillRect/>
          </a:stretch>
        </p:blipFill>
        <p:spPr>
          <a:xfrm>
            <a:off x="8699333" y="2510789"/>
            <a:ext cx="3086268" cy="24684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13244c4136e_1_138"/>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2600"/>
              <a:t>Drive broad industry awareness with press and analysts</a:t>
            </a:r>
            <a:endParaRPr sz="2600"/>
          </a:p>
        </p:txBody>
      </p:sp>
      <p:sp>
        <p:nvSpPr>
          <p:cNvPr id="727" name="Google Shape;727;g13244c4136e_1_138"/>
          <p:cNvSpPr txBox="1"/>
          <p:nvPr>
            <p:ph idx="1" type="body"/>
          </p:nvPr>
        </p:nvSpPr>
        <p:spPr>
          <a:xfrm>
            <a:off x="558275" y="1604775"/>
            <a:ext cx="6762600" cy="4594800"/>
          </a:xfrm>
          <a:prstGeom prst="rect">
            <a:avLst/>
          </a:prstGeom>
        </p:spPr>
        <p:txBody>
          <a:bodyPr anchorCtr="0" anchor="t" bIns="121900" lIns="121900" spcFirstLastPara="1" rIns="121900" wrap="square" tIns="121900">
            <a:normAutofit/>
          </a:bodyPr>
          <a:lstStyle/>
          <a:p>
            <a:pPr indent="0" lvl="0" marL="0" rtl="0" algn="l">
              <a:spcBef>
                <a:spcPts val="1100"/>
              </a:spcBef>
              <a:spcAft>
                <a:spcPts val="0"/>
              </a:spcAft>
              <a:buClr>
                <a:schemeClr val="dk1"/>
              </a:buClr>
              <a:buSzPts val="1500"/>
              <a:buFont typeface="Arial"/>
              <a:buNone/>
            </a:pPr>
            <a:r>
              <a:rPr lang="en-US" sz="1600"/>
              <a:t>Through our large audience, extensive media outreach, and with key partnership with publications such as </a:t>
            </a:r>
            <a:r>
              <a:rPr lang="en-US" sz="1600" u="sng">
                <a:solidFill>
                  <a:schemeClr val="hlink"/>
                </a:solidFill>
                <a:hlinkClick r:id="rId3"/>
              </a:rPr>
              <a:t>Linux.com</a:t>
            </a:r>
            <a:r>
              <a:rPr lang="en-US" sz="1600"/>
              <a:t> and </a:t>
            </a:r>
            <a:r>
              <a:rPr lang="en-US" sz="1600" u="sng">
                <a:solidFill>
                  <a:schemeClr val="hlink"/>
                </a:solidFill>
                <a:hlinkClick r:id="rId4"/>
              </a:rPr>
              <a:t>TFiR</a:t>
            </a:r>
            <a:r>
              <a:rPr lang="en-US" sz="1600"/>
              <a:t> your project will get broad exposure in energy, tech, and open source.</a:t>
            </a:r>
            <a:endParaRPr sz="1600"/>
          </a:p>
          <a:p>
            <a:pPr indent="-406400" lvl="0" marL="609600" rtl="0" algn="l">
              <a:spcBef>
                <a:spcPts val="1100"/>
              </a:spcBef>
              <a:spcAft>
                <a:spcPts val="0"/>
              </a:spcAft>
              <a:buSzPts val="1600"/>
              <a:buChar char="-"/>
            </a:pPr>
            <a:r>
              <a:rPr lang="en-US" sz="1600"/>
              <a:t>Your project will be featured on both the </a:t>
            </a:r>
            <a:r>
              <a:rPr lang="en-US" sz="1600" u="sng">
                <a:solidFill>
                  <a:schemeClr val="hlink"/>
                </a:solidFill>
                <a:hlinkClick r:id="rId5"/>
              </a:rPr>
              <a:t>Academy Software Foundation website</a:t>
            </a:r>
            <a:r>
              <a:rPr lang="en-US" sz="1600"/>
              <a:t> and </a:t>
            </a:r>
            <a:r>
              <a:rPr lang="en-US" sz="1600" u="sng">
                <a:solidFill>
                  <a:schemeClr val="hlink"/>
                </a:solidFill>
                <a:hlinkClick r:id="rId6"/>
              </a:rPr>
              <a:t>Linux Foundation website</a:t>
            </a:r>
            <a:r>
              <a:rPr lang="en-US" sz="1600"/>
              <a:t>.</a:t>
            </a:r>
            <a:endParaRPr sz="1600"/>
          </a:p>
          <a:p>
            <a:pPr indent="-406400" lvl="0" marL="609600" rtl="0" algn="l">
              <a:spcBef>
                <a:spcPts val="1100"/>
              </a:spcBef>
              <a:spcAft>
                <a:spcPts val="0"/>
              </a:spcAft>
              <a:buSzPts val="1600"/>
              <a:buChar char="-"/>
            </a:pPr>
            <a:r>
              <a:rPr lang="en-US" sz="1600"/>
              <a:t>Always available guest blog post(s) on the </a:t>
            </a:r>
            <a:r>
              <a:rPr lang="en-US" sz="1600" u="sng">
                <a:solidFill>
                  <a:schemeClr val="hlink"/>
                </a:solidFill>
                <a:hlinkClick r:id="rId7"/>
              </a:rPr>
              <a:t>Academy Software Foundation blog</a:t>
            </a:r>
            <a:r>
              <a:rPr lang="en-US" sz="1600"/>
              <a:t> on project updates.</a:t>
            </a:r>
            <a:endParaRPr sz="1600"/>
          </a:p>
          <a:p>
            <a:pPr indent="-406400" lvl="0" marL="609600" rtl="0" algn="l">
              <a:spcBef>
                <a:spcPts val="1100"/>
              </a:spcBef>
              <a:spcAft>
                <a:spcPts val="0"/>
              </a:spcAft>
              <a:buSzPts val="1600"/>
              <a:buChar char="-"/>
            </a:pPr>
            <a:r>
              <a:rPr lang="en-US" sz="1600"/>
              <a:t>Post one technical article about an open source project you care about to </a:t>
            </a:r>
            <a:r>
              <a:rPr lang="en-US" sz="1600" u="sng">
                <a:solidFill>
                  <a:schemeClr val="hlink"/>
                </a:solidFill>
                <a:hlinkClick r:id="rId8"/>
              </a:rPr>
              <a:t>Linux.com</a:t>
            </a:r>
            <a:r>
              <a:rPr lang="en-US" sz="1600"/>
              <a:t>, which has over 1 million unique visitors per month.</a:t>
            </a:r>
            <a:endParaRPr sz="1600"/>
          </a:p>
          <a:p>
            <a:pPr indent="-406400" lvl="0" marL="609600" rtl="0" algn="l">
              <a:spcBef>
                <a:spcPts val="1100"/>
              </a:spcBef>
              <a:spcAft>
                <a:spcPts val="0"/>
              </a:spcAft>
              <a:buSzPts val="1600"/>
              <a:buChar char="-"/>
            </a:pPr>
            <a:r>
              <a:rPr lang="en-US" sz="1600"/>
              <a:t>Support of your announcements with social outreach and quotes from Linux Foundation and/or Academy Software Foundation leadership as appropriate.</a:t>
            </a:r>
            <a:endParaRPr sz="1600"/>
          </a:p>
          <a:p>
            <a:pPr indent="-406400" lvl="0" marL="609600" rtl="0" algn="l">
              <a:spcBef>
                <a:spcPts val="1100"/>
              </a:spcBef>
              <a:spcAft>
                <a:spcPts val="0"/>
              </a:spcAft>
              <a:buSzPts val="1600"/>
              <a:buChar char="-"/>
            </a:pPr>
            <a:r>
              <a:rPr lang="en-US" sz="1600"/>
              <a:t>Access to opportunities for contributed articles, videos, podcasts, and events</a:t>
            </a:r>
            <a:endParaRPr sz="1600"/>
          </a:p>
        </p:txBody>
      </p:sp>
      <p:grpSp>
        <p:nvGrpSpPr>
          <p:cNvPr id="728" name="Google Shape;728;g13244c4136e_1_138"/>
          <p:cNvGrpSpPr/>
          <p:nvPr/>
        </p:nvGrpSpPr>
        <p:grpSpPr>
          <a:xfrm>
            <a:off x="9920250" y="2108434"/>
            <a:ext cx="1913600" cy="3520132"/>
            <a:chOff x="7850187" y="970151"/>
            <a:chExt cx="1435200" cy="2640099"/>
          </a:xfrm>
        </p:grpSpPr>
        <p:pic>
          <p:nvPicPr>
            <p:cNvPr id="729" name="Google Shape;729;g13244c4136e_1_138"/>
            <p:cNvPicPr preferRelativeResize="0"/>
            <p:nvPr/>
          </p:nvPicPr>
          <p:blipFill>
            <a:blip r:embed="rId9">
              <a:alphaModFix/>
            </a:blip>
            <a:stretch>
              <a:fillRect/>
            </a:stretch>
          </p:blipFill>
          <p:spPr>
            <a:xfrm>
              <a:off x="8302862" y="970151"/>
              <a:ext cx="529869" cy="447300"/>
            </a:xfrm>
            <a:prstGeom prst="rect">
              <a:avLst/>
            </a:prstGeom>
            <a:noFill/>
            <a:ln>
              <a:noFill/>
            </a:ln>
          </p:spPr>
        </p:pic>
        <p:pic>
          <p:nvPicPr>
            <p:cNvPr id="730" name="Google Shape;730;g13244c4136e_1_138"/>
            <p:cNvPicPr preferRelativeResize="0"/>
            <p:nvPr/>
          </p:nvPicPr>
          <p:blipFill>
            <a:blip r:embed="rId10">
              <a:alphaModFix/>
            </a:blip>
            <a:stretch>
              <a:fillRect/>
            </a:stretch>
          </p:blipFill>
          <p:spPr>
            <a:xfrm>
              <a:off x="8260010" y="2100550"/>
              <a:ext cx="615578" cy="615600"/>
            </a:xfrm>
            <a:prstGeom prst="rect">
              <a:avLst/>
            </a:prstGeom>
            <a:noFill/>
            <a:ln>
              <a:noFill/>
            </a:ln>
          </p:spPr>
        </p:pic>
        <p:sp>
          <p:nvSpPr>
            <p:cNvPr id="731" name="Google Shape;731;g13244c4136e_1_138"/>
            <p:cNvSpPr txBox="1"/>
            <p:nvPr/>
          </p:nvSpPr>
          <p:spPr>
            <a:xfrm>
              <a:off x="7850187" y="1417450"/>
              <a:ext cx="1435200" cy="6234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900">
                  <a:latin typeface="Gill Sans"/>
                  <a:ea typeface="Gill Sans"/>
                  <a:cs typeface="Gill Sans"/>
                  <a:sym typeface="Gill Sans"/>
                </a:rPr>
                <a:t>18</a:t>
              </a:r>
              <a:r>
                <a:rPr lang="en-US" sz="1900">
                  <a:latin typeface="Gill Sans"/>
                  <a:ea typeface="Gill Sans"/>
                  <a:cs typeface="Gill Sans"/>
                  <a:sym typeface="Gill Sans"/>
                </a:rPr>
                <a:t>00+ </a:t>
              </a:r>
              <a:endParaRPr sz="1900">
                <a:latin typeface="Gill Sans"/>
                <a:ea typeface="Gill Sans"/>
                <a:cs typeface="Gill Sans"/>
                <a:sym typeface="Gill Sans"/>
              </a:endParaRPr>
            </a:p>
            <a:p>
              <a:pPr indent="0" lvl="0" marL="0" rtl="0" algn="ctr">
                <a:spcBef>
                  <a:spcPts val="0"/>
                </a:spcBef>
                <a:spcAft>
                  <a:spcPts val="0"/>
                </a:spcAft>
                <a:buNone/>
              </a:pPr>
              <a:r>
                <a:rPr lang="en-US" sz="1900">
                  <a:latin typeface="Gill Sans"/>
                  <a:ea typeface="Gill Sans"/>
                  <a:cs typeface="Gill Sans"/>
                  <a:sym typeface="Gill Sans"/>
                </a:rPr>
                <a:t>followers</a:t>
              </a:r>
              <a:endParaRPr sz="1900">
                <a:latin typeface="Gill Sans"/>
                <a:ea typeface="Gill Sans"/>
                <a:cs typeface="Gill Sans"/>
                <a:sym typeface="Gill Sans"/>
              </a:endParaRPr>
            </a:p>
          </p:txBody>
        </p:sp>
        <p:sp>
          <p:nvSpPr>
            <p:cNvPr id="732" name="Google Shape;732;g13244c4136e_1_138"/>
            <p:cNvSpPr txBox="1"/>
            <p:nvPr/>
          </p:nvSpPr>
          <p:spPr>
            <a:xfrm>
              <a:off x="8044900" y="2767550"/>
              <a:ext cx="1045800" cy="842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900">
                  <a:latin typeface="Gill Sans"/>
                  <a:ea typeface="Gill Sans"/>
                  <a:cs typeface="Gill Sans"/>
                  <a:sym typeface="Gill Sans"/>
                </a:rPr>
                <a:t>17</a:t>
              </a:r>
              <a:r>
                <a:rPr lang="en-US" sz="1900">
                  <a:latin typeface="Gill Sans"/>
                  <a:ea typeface="Gill Sans"/>
                  <a:cs typeface="Gill Sans"/>
                  <a:sym typeface="Gill Sans"/>
                </a:rPr>
                <a:t>00+ </a:t>
              </a:r>
              <a:endParaRPr sz="1900">
                <a:latin typeface="Gill Sans"/>
                <a:ea typeface="Gill Sans"/>
                <a:cs typeface="Gill Sans"/>
                <a:sym typeface="Gill Sans"/>
              </a:endParaRPr>
            </a:p>
            <a:p>
              <a:pPr indent="0" lvl="0" marL="0" rtl="0" algn="ctr">
                <a:spcBef>
                  <a:spcPts val="0"/>
                </a:spcBef>
                <a:spcAft>
                  <a:spcPts val="0"/>
                </a:spcAft>
                <a:buNone/>
              </a:pPr>
              <a:r>
                <a:rPr lang="en-US" sz="1900">
                  <a:latin typeface="Gill Sans"/>
                  <a:ea typeface="Gill Sans"/>
                  <a:cs typeface="Gill Sans"/>
                  <a:sym typeface="Gill Sans"/>
                </a:rPr>
                <a:t>followers</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p:txBody>
        </p:sp>
      </p:grpSp>
      <p:pic>
        <p:nvPicPr>
          <p:cNvPr id="733" name="Google Shape;733;g13244c4136e_1_138"/>
          <p:cNvPicPr preferRelativeResize="0"/>
          <p:nvPr/>
        </p:nvPicPr>
        <p:blipFill>
          <a:blip r:embed="rId11">
            <a:alphaModFix/>
          </a:blip>
          <a:stretch>
            <a:fillRect/>
          </a:stretch>
        </p:blipFill>
        <p:spPr>
          <a:xfrm>
            <a:off x="6976030" y="2306362"/>
            <a:ext cx="2646669" cy="14887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13244c4136e_1_151"/>
          <p:cNvSpPr txBox="1"/>
          <p:nvPr>
            <p:ph type="title"/>
          </p:nvPr>
        </p:nvSpPr>
        <p:spPr>
          <a:xfrm>
            <a:off x="2121150" y="0"/>
            <a:ext cx="7949700" cy="1106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Build a downstream ecosystem for open and commercial solutions</a:t>
            </a:r>
            <a:endParaRPr/>
          </a:p>
        </p:txBody>
      </p:sp>
      <p:sp>
        <p:nvSpPr>
          <p:cNvPr id="740" name="Google Shape;740;g13244c4136e_1_151"/>
          <p:cNvSpPr txBox="1"/>
          <p:nvPr>
            <p:ph idx="1" type="body"/>
          </p:nvPr>
        </p:nvSpPr>
        <p:spPr>
          <a:xfrm>
            <a:off x="558275" y="1604775"/>
            <a:ext cx="7243200" cy="4594800"/>
          </a:xfrm>
          <a:prstGeom prst="rect">
            <a:avLst/>
          </a:prstGeom>
        </p:spPr>
        <p:txBody>
          <a:bodyPr anchorCtr="0" anchor="t" bIns="121900" lIns="121900" spcFirstLastPara="1" rIns="121900" wrap="square" tIns="121900">
            <a:normAutofit/>
          </a:bodyPr>
          <a:lstStyle/>
          <a:p>
            <a:pPr indent="0" lvl="0" marL="0" rtl="0" algn="l">
              <a:spcBef>
                <a:spcPts val="1100"/>
              </a:spcBef>
              <a:spcAft>
                <a:spcPts val="0"/>
              </a:spcAft>
              <a:buNone/>
            </a:pPr>
            <a:r>
              <a:rPr lang="en-US" sz="2300"/>
              <a:t>Sustainable projects are those the industry adopts and drive economic value with. Doing this at </a:t>
            </a:r>
            <a:r>
              <a:rPr lang="en-US" sz="2300"/>
              <a:t>Academy Software Foundation</a:t>
            </a:r>
            <a:r>
              <a:rPr lang="en-US" sz="2300"/>
              <a:t> takes advantage of the expertise in building these programs.</a:t>
            </a:r>
            <a:endParaRPr sz="2300"/>
          </a:p>
          <a:p>
            <a:pPr indent="-450850" lvl="0" marL="609600" rtl="0" algn="l">
              <a:spcBef>
                <a:spcPts val="1100"/>
              </a:spcBef>
              <a:spcAft>
                <a:spcPts val="0"/>
              </a:spcAft>
              <a:buSzPts val="2300"/>
              <a:buChar char="-"/>
            </a:pPr>
            <a:r>
              <a:rPr lang="en-US" sz="2300"/>
              <a:t>Conformance programs with community requirements that are managed by the </a:t>
            </a:r>
            <a:r>
              <a:rPr lang="en-US" sz="2300"/>
              <a:t>Academy Software Foundation</a:t>
            </a:r>
            <a:r>
              <a:rPr lang="en-US" sz="2300"/>
              <a:t> Projects</a:t>
            </a:r>
            <a:endParaRPr sz="2300"/>
          </a:p>
          <a:p>
            <a:pPr indent="-450850" lvl="0" marL="609600" rtl="0" algn="l">
              <a:spcBef>
                <a:spcPts val="0"/>
              </a:spcBef>
              <a:spcAft>
                <a:spcPts val="0"/>
              </a:spcAft>
              <a:buSzPts val="2300"/>
              <a:buChar char="-"/>
            </a:pPr>
            <a:r>
              <a:rPr lang="en-US" sz="2300"/>
              <a:t>Training and certification programs through LF Training</a:t>
            </a:r>
            <a:endParaRPr sz="2300"/>
          </a:p>
          <a:p>
            <a:pPr indent="-450850" lvl="0" marL="609600" rtl="0" algn="l">
              <a:spcBef>
                <a:spcPts val="0"/>
              </a:spcBef>
              <a:spcAft>
                <a:spcPts val="0"/>
              </a:spcAft>
              <a:buSzPts val="2300"/>
              <a:buChar char="-"/>
            </a:pPr>
            <a:r>
              <a:rPr lang="en-US" sz="2300"/>
              <a:t>Badging using Credly to recognize individuals</a:t>
            </a:r>
            <a:endParaRPr sz="2300"/>
          </a:p>
          <a:p>
            <a:pPr indent="-450850" lvl="0" marL="609600" rtl="0" algn="l">
              <a:spcBef>
                <a:spcPts val="0"/>
              </a:spcBef>
              <a:spcAft>
                <a:spcPts val="0"/>
              </a:spcAft>
              <a:buSzPts val="2300"/>
              <a:buChar char="-"/>
            </a:pPr>
            <a:r>
              <a:rPr lang="en-US" sz="2300"/>
              <a:t>Events for the community to connect and collaborate.</a:t>
            </a:r>
            <a:endParaRPr sz="2300"/>
          </a:p>
        </p:txBody>
      </p:sp>
      <p:pic>
        <p:nvPicPr>
          <p:cNvPr id="741" name="Google Shape;741;g13244c4136e_1_151"/>
          <p:cNvPicPr preferRelativeResize="0"/>
          <p:nvPr/>
        </p:nvPicPr>
        <p:blipFill>
          <a:blip r:embed="rId3">
            <a:alphaModFix/>
          </a:blip>
          <a:stretch>
            <a:fillRect/>
          </a:stretch>
        </p:blipFill>
        <p:spPr>
          <a:xfrm>
            <a:off x="8112091" y="1604783"/>
            <a:ext cx="3689963" cy="596400"/>
          </a:xfrm>
          <a:prstGeom prst="rect">
            <a:avLst/>
          </a:prstGeom>
          <a:noFill/>
          <a:ln>
            <a:noFill/>
          </a:ln>
        </p:spPr>
      </p:pic>
      <p:pic>
        <p:nvPicPr>
          <p:cNvPr id="742" name="Google Shape;742;g13244c4136e_1_151"/>
          <p:cNvPicPr preferRelativeResize="0"/>
          <p:nvPr/>
        </p:nvPicPr>
        <p:blipFill>
          <a:blip r:embed="rId4">
            <a:alphaModFix/>
          </a:blip>
          <a:stretch>
            <a:fillRect/>
          </a:stretch>
        </p:blipFill>
        <p:spPr>
          <a:xfrm>
            <a:off x="8625473" y="2583100"/>
            <a:ext cx="2663200" cy="1836375"/>
          </a:xfrm>
          <a:prstGeom prst="rect">
            <a:avLst/>
          </a:prstGeom>
          <a:noFill/>
          <a:ln>
            <a:noFill/>
          </a:ln>
        </p:spPr>
      </p:pic>
      <p:pic>
        <p:nvPicPr>
          <p:cNvPr id="743" name="Google Shape;743;g13244c4136e_1_151"/>
          <p:cNvPicPr preferRelativeResize="0"/>
          <p:nvPr/>
        </p:nvPicPr>
        <p:blipFill>
          <a:blip r:embed="rId5">
            <a:alphaModFix/>
          </a:blip>
          <a:stretch>
            <a:fillRect/>
          </a:stretch>
        </p:blipFill>
        <p:spPr>
          <a:xfrm>
            <a:off x="8255685" y="4617075"/>
            <a:ext cx="3402774" cy="1954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13244c4136e_1_159"/>
          <p:cNvSpPr txBox="1"/>
          <p:nvPr>
            <p:ph idx="1" type="body"/>
          </p:nvPr>
        </p:nvSpPr>
        <p:spPr>
          <a:xfrm>
            <a:off x="558275" y="1604775"/>
            <a:ext cx="7949700" cy="4594800"/>
          </a:xfrm>
          <a:prstGeom prst="rect">
            <a:avLst/>
          </a:prstGeom>
        </p:spPr>
        <p:txBody>
          <a:bodyPr anchorCtr="0" anchor="t" bIns="121900" lIns="121900" spcFirstLastPara="1" rIns="121900" wrap="square" tIns="121900">
            <a:noAutofit/>
          </a:bodyPr>
          <a:lstStyle/>
          <a:p>
            <a:pPr indent="0" lvl="0" marL="0" rtl="0" algn="l">
              <a:lnSpc>
                <a:spcPct val="95000"/>
              </a:lnSpc>
              <a:spcBef>
                <a:spcPts val="1500"/>
              </a:spcBef>
              <a:spcAft>
                <a:spcPts val="0"/>
              </a:spcAft>
              <a:buClr>
                <a:schemeClr val="dk1"/>
              </a:buClr>
              <a:buSzPts val="1200"/>
              <a:buFont typeface="Arial"/>
              <a:buNone/>
            </a:pPr>
            <a:r>
              <a:rPr b="1" lang="en-US" sz="1500">
                <a:solidFill>
                  <a:srgbClr val="0099CC"/>
                </a:solidFill>
              </a:rPr>
              <a:t>LFX Insights </a:t>
            </a:r>
            <a:r>
              <a:rPr lang="en-US" sz="1500">
                <a:solidFill>
                  <a:srgbClr val="333333"/>
                </a:solidFill>
              </a:rPr>
              <a:t>is an analytics tool that is provided to all open source projects hosted by the Linux Foundation. Its capabilities include:</a:t>
            </a:r>
            <a:endParaRPr sz="1500">
              <a:solidFill>
                <a:srgbClr val="333333"/>
              </a:solidFill>
            </a:endParaRPr>
          </a:p>
          <a:p>
            <a:pPr indent="-400050" lvl="0" marL="914400" rtl="0" algn="l">
              <a:lnSpc>
                <a:spcPct val="95000"/>
              </a:lnSpc>
              <a:spcBef>
                <a:spcPts val="1500"/>
              </a:spcBef>
              <a:spcAft>
                <a:spcPts val="0"/>
              </a:spcAft>
              <a:buClr>
                <a:srgbClr val="333333"/>
              </a:buClr>
              <a:buSzPts val="1500"/>
              <a:buFont typeface="Century Gothic"/>
              <a:buChar char="●"/>
            </a:pPr>
            <a:r>
              <a:rPr lang="en-US" sz="1500">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500">
              <a:solidFill>
                <a:srgbClr val="333333"/>
              </a:solidFill>
            </a:endParaRPr>
          </a:p>
          <a:p>
            <a:pPr indent="-400050" lvl="0" marL="914400" rtl="0" algn="l">
              <a:lnSpc>
                <a:spcPct val="95000"/>
              </a:lnSpc>
              <a:spcBef>
                <a:spcPts val="0"/>
              </a:spcBef>
              <a:spcAft>
                <a:spcPts val="0"/>
              </a:spcAft>
              <a:buClr>
                <a:srgbClr val="333333"/>
              </a:buClr>
              <a:buSzPts val="1500"/>
              <a:buFont typeface="Century Gothic"/>
              <a:buChar char="●"/>
            </a:pPr>
            <a:r>
              <a:rPr lang="en-US" sz="1500">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500">
              <a:solidFill>
                <a:srgbClr val="333333"/>
              </a:solidFill>
            </a:endParaRPr>
          </a:p>
          <a:p>
            <a:pPr indent="-400050" lvl="0" marL="914400" rtl="0" algn="l">
              <a:lnSpc>
                <a:spcPct val="95000"/>
              </a:lnSpc>
              <a:spcBef>
                <a:spcPts val="0"/>
              </a:spcBef>
              <a:spcAft>
                <a:spcPts val="0"/>
              </a:spcAft>
              <a:buClr>
                <a:srgbClr val="333333"/>
              </a:buClr>
              <a:buSzPts val="1500"/>
              <a:buFont typeface="Century Gothic"/>
              <a:buChar char="●"/>
            </a:pPr>
            <a:r>
              <a:rPr lang="en-US" sz="1500">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500">
              <a:solidFill>
                <a:srgbClr val="333333"/>
              </a:solidFill>
            </a:endParaRPr>
          </a:p>
          <a:p>
            <a:pPr indent="0" lvl="0" marL="0" rtl="0" algn="l">
              <a:lnSpc>
                <a:spcPct val="95000"/>
              </a:lnSpc>
              <a:spcBef>
                <a:spcPts val="0"/>
              </a:spcBef>
              <a:spcAft>
                <a:spcPts val="0"/>
              </a:spcAft>
              <a:buSzPts val="1200"/>
              <a:buNone/>
            </a:pPr>
            <a:r>
              <a:t/>
            </a:r>
            <a:endParaRPr sz="1500">
              <a:solidFill>
                <a:srgbClr val="333333"/>
              </a:solidFill>
            </a:endParaRPr>
          </a:p>
          <a:p>
            <a:pPr indent="0" lvl="0" marL="0" rtl="0" algn="l">
              <a:lnSpc>
                <a:spcPct val="95000"/>
              </a:lnSpc>
              <a:spcBef>
                <a:spcPts val="0"/>
              </a:spcBef>
              <a:spcAft>
                <a:spcPts val="0"/>
              </a:spcAft>
              <a:buSzPts val="1200"/>
              <a:buNone/>
            </a:pPr>
            <a:r>
              <a:rPr b="1" lang="en-US" sz="1500">
                <a:solidFill>
                  <a:srgbClr val="0099CC"/>
                </a:solidFill>
              </a:rPr>
              <a:t>LFX Security</a:t>
            </a:r>
            <a:r>
              <a:rPr lang="en-US" sz="1500">
                <a:solidFill>
                  <a:srgbClr val="333333"/>
                </a:solidFill>
              </a:rPr>
              <a:t> is a tool for managing security for your project. It’s capabilities include:</a:t>
            </a:r>
            <a:endParaRPr sz="1500">
              <a:solidFill>
                <a:srgbClr val="333333"/>
              </a:solidFill>
            </a:endParaRPr>
          </a:p>
          <a:p>
            <a:pPr indent="0" lvl="0" marL="0" rtl="0" algn="l">
              <a:lnSpc>
                <a:spcPct val="95000"/>
              </a:lnSpc>
              <a:spcBef>
                <a:spcPts val="0"/>
              </a:spcBef>
              <a:spcAft>
                <a:spcPts val="0"/>
              </a:spcAft>
              <a:buSzPts val="1200"/>
              <a:buNone/>
            </a:pPr>
            <a:r>
              <a:t/>
            </a:r>
            <a:endParaRPr sz="1500">
              <a:solidFill>
                <a:srgbClr val="333333"/>
              </a:solidFill>
            </a:endParaRPr>
          </a:p>
          <a:p>
            <a:pPr indent="-400050" lvl="0" marL="914400" rtl="0" algn="l">
              <a:lnSpc>
                <a:spcPct val="95000"/>
              </a:lnSpc>
              <a:spcBef>
                <a:spcPts val="0"/>
              </a:spcBef>
              <a:spcAft>
                <a:spcPts val="0"/>
              </a:spcAft>
              <a:buClr>
                <a:srgbClr val="333333"/>
              </a:buClr>
              <a:buSzPts val="1500"/>
              <a:buFont typeface="Century Gothic"/>
              <a:buChar char="●"/>
            </a:pPr>
            <a:r>
              <a:rPr lang="en-US" sz="1500">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500">
              <a:solidFill>
                <a:srgbClr val="333333"/>
              </a:solidFill>
            </a:endParaRPr>
          </a:p>
          <a:p>
            <a:pPr indent="-400050" lvl="0" marL="914400" rtl="0" algn="l">
              <a:lnSpc>
                <a:spcPct val="95000"/>
              </a:lnSpc>
              <a:spcBef>
                <a:spcPts val="0"/>
              </a:spcBef>
              <a:spcAft>
                <a:spcPts val="0"/>
              </a:spcAft>
              <a:buClr>
                <a:srgbClr val="333333"/>
              </a:buClr>
              <a:buSzPts val="1500"/>
              <a:buFont typeface="Century Gothic"/>
              <a:buChar char="●"/>
            </a:pPr>
            <a:r>
              <a:rPr lang="en-US" sz="1500">
                <a:solidFill>
                  <a:srgbClr val="333333"/>
                </a:solidFill>
              </a:rPr>
              <a:t>Identifying non-inclusive language and code secrets in your project to prevent embarrassing situations.</a:t>
            </a:r>
            <a:endParaRPr sz="1500">
              <a:solidFill>
                <a:srgbClr val="333333"/>
              </a:solidFill>
            </a:endParaRPr>
          </a:p>
        </p:txBody>
      </p:sp>
      <p:sp>
        <p:nvSpPr>
          <p:cNvPr id="749" name="Google Shape;749;g13244c4136e_1_159"/>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4300"/>
              <a:t>World class tools with LFX</a:t>
            </a:r>
            <a:endParaRPr sz="4300"/>
          </a:p>
        </p:txBody>
      </p:sp>
      <p:pic>
        <p:nvPicPr>
          <p:cNvPr id="750" name="Google Shape;750;g13244c4136e_1_159"/>
          <p:cNvPicPr preferRelativeResize="0"/>
          <p:nvPr/>
        </p:nvPicPr>
        <p:blipFill>
          <a:blip r:embed="rId3">
            <a:alphaModFix/>
          </a:blip>
          <a:stretch>
            <a:fillRect/>
          </a:stretch>
        </p:blipFill>
        <p:spPr>
          <a:xfrm>
            <a:off x="8263933" y="2214797"/>
            <a:ext cx="3836934" cy="2334800"/>
          </a:xfrm>
          <a:prstGeom prst="rect">
            <a:avLst/>
          </a:prstGeom>
          <a:noFill/>
          <a:ln>
            <a:noFill/>
          </a:ln>
        </p:spPr>
      </p:pic>
      <p:pic>
        <p:nvPicPr>
          <p:cNvPr id="751" name="Google Shape;751;g13244c4136e_1_159"/>
          <p:cNvPicPr preferRelativeResize="0"/>
          <p:nvPr/>
        </p:nvPicPr>
        <p:blipFill>
          <a:blip r:embed="rId4">
            <a:alphaModFix/>
          </a:blip>
          <a:stretch>
            <a:fillRect/>
          </a:stretch>
        </p:blipFill>
        <p:spPr>
          <a:xfrm>
            <a:off x="8682156" y="4747694"/>
            <a:ext cx="3000493" cy="607600"/>
          </a:xfrm>
          <a:prstGeom prst="rect">
            <a:avLst/>
          </a:prstGeom>
          <a:noFill/>
          <a:ln>
            <a:noFill/>
          </a:ln>
        </p:spPr>
      </p:pic>
      <p:pic>
        <p:nvPicPr>
          <p:cNvPr id="752" name="Google Shape;752;g13244c4136e_1_159"/>
          <p:cNvPicPr preferRelativeResize="0"/>
          <p:nvPr/>
        </p:nvPicPr>
        <p:blipFill>
          <a:blip r:embed="rId5">
            <a:alphaModFix/>
          </a:blip>
          <a:stretch>
            <a:fillRect/>
          </a:stretch>
        </p:blipFill>
        <p:spPr>
          <a:xfrm>
            <a:off x="8682166" y="5542463"/>
            <a:ext cx="3000466" cy="5927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13244c4136e_1_167"/>
          <p:cNvSpPr txBox="1"/>
          <p:nvPr>
            <p:ph type="title"/>
          </p:nvPr>
        </p:nvSpPr>
        <p:spPr>
          <a:xfrm>
            <a:off x="2121150" y="0"/>
            <a:ext cx="7949700" cy="1106400"/>
          </a:xfrm>
          <a:prstGeom prst="rect">
            <a:avLst/>
          </a:prstGeom>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en-US" sz="2800"/>
              <a:t>Leverage the collective experience and expertise of the Linux Foundation</a:t>
            </a:r>
            <a:endParaRPr sz="2800"/>
          </a:p>
        </p:txBody>
      </p:sp>
      <p:sp>
        <p:nvSpPr>
          <p:cNvPr id="758" name="Google Shape;758;g13244c4136e_1_167"/>
          <p:cNvSpPr txBox="1"/>
          <p:nvPr>
            <p:ph idx="1" type="body"/>
          </p:nvPr>
        </p:nvSpPr>
        <p:spPr>
          <a:xfrm>
            <a:off x="558275" y="1604775"/>
            <a:ext cx="11023500" cy="4594800"/>
          </a:xfrm>
          <a:prstGeom prst="rect">
            <a:avLst/>
          </a:prstGeom>
        </p:spPr>
        <p:txBody>
          <a:bodyPr anchorCtr="0" anchor="t" bIns="121900" lIns="121900" spcFirstLastPara="1" rIns="121900" wrap="square" tIns="121900">
            <a:normAutofit/>
          </a:bodyPr>
          <a:lstStyle/>
          <a:p>
            <a:pPr indent="0" lvl="0" marL="0" rtl="0" algn="l">
              <a:spcBef>
                <a:spcPts val="1100"/>
              </a:spcBef>
              <a:spcAft>
                <a:spcPts val="0"/>
              </a:spcAft>
              <a:buNone/>
            </a:pPr>
            <a:r>
              <a:rPr lang="en-US" sz="2300"/>
              <a:t>Academy Software Foundation</a:t>
            </a:r>
            <a:r>
              <a:rPr lang="en-US" sz="2300"/>
              <a:t> staff collective have decades of experience in driving open source projects and ecosystems in a variety of vertical and horizontal industries, bringing the best practices to your project</a:t>
            </a:r>
            <a:endParaRPr sz="2300"/>
          </a:p>
          <a:p>
            <a:pPr indent="-450850" lvl="0" marL="609600" rtl="0" algn="l">
              <a:spcBef>
                <a:spcPts val="1100"/>
              </a:spcBef>
              <a:spcAft>
                <a:spcPts val="0"/>
              </a:spcAft>
              <a:buSzPts val="2300"/>
              <a:buChar char="▪"/>
            </a:pPr>
            <a:r>
              <a:rPr lang="en-US" sz="2300"/>
              <a:t>P</a:t>
            </a:r>
            <a:r>
              <a:rPr lang="en-US" sz="2300"/>
              <a:t>ress relations and analyst relations teams to increase awareness of and excitement about your project, and receive regular reports on press mentions and comparisons to similar projects.</a:t>
            </a:r>
            <a:endParaRPr sz="2300"/>
          </a:p>
          <a:p>
            <a:pPr indent="-450850" lvl="0" marL="609600" rtl="0" algn="l">
              <a:spcBef>
                <a:spcPts val="0"/>
              </a:spcBef>
              <a:spcAft>
                <a:spcPts val="0"/>
              </a:spcAft>
              <a:buSzPts val="2300"/>
              <a:buChar char="▪"/>
            </a:pPr>
            <a:r>
              <a:rPr lang="en-US" sz="2300"/>
              <a:t>Academy Software Foundation</a:t>
            </a:r>
            <a:r>
              <a:rPr lang="en-US" sz="2300"/>
              <a:t> is able to leverage the expertise of its parent organization, The Linux Foundation, which hosts other successful projects including the Linux kernel, Let’s Encrypt, and Node.js. </a:t>
            </a:r>
            <a:endParaRPr sz="2300"/>
          </a:p>
          <a:p>
            <a:pPr indent="-450850" lvl="0" marL="609600" rtl="0" algn="l">
              <a:spcBef>
                <a:spcPts val="0"/>
              </a:spcBef>
              <a:spcAft>
                <a:spcPts val="0"/>
              </a:spcAft>
              <a:buSzPts val="2300"/>
              <a:buChar char="▪"/>
            </a:pPr>
            <a:r>
              <a:rPr lang="en-US" sz="2300"/>
              <a:t>You will have access to full-time </a:t>
            </a:r>
            <a:r>
              <a:rPr lang="en-US" sz="2300"/>
              <a:t>Academy Software Foundation</a:t>
            </a:r>
            <a:r>
              <a:rPr lang="en-US" sz="2300"/>
              <a:t> staff who are eager to assist your project in myriad ways and help make it successful</a:t>
            </a:r>
            <a:endParaRPr sz="2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13244c4136e_1_172"/>
          <p:cNvSpPr txBox="1"/>
          <p:nvPr>
            <p:ph type="ctrTitle"/>
          </p:nvPr>
        </p:nvSpPr>
        <p:spPr>
          <a:xfrm>
            <a:off x="1524000" y="3095200"/>
            <a:ext cx="9144000" cy="667500"/>
          </a:xfrm>
          <a:prstGeom prst="rect">
            <a:avLst/>
          </a:prstGeom>
        </p:spPr>
        <p:txBody>
          <a:bodyPr anchorCtr="0" anchor="b" bIns="0" lIns="0" spcFirstLastPara="1" rIns="0" wrap="square" tIns="0">
            <a:normAutofit fontScale="90000"/>
          </a:bodyPr>
          <a:lstStyle/>
          <a:p>
            <a:pPr indent="0" lvl="0" marL="0" rtl="0" algn="ctr">
              <a:spcBef>
                <a:spcPts val="0"/>
              </a:spcBef>
              <a:spcAft>
                <a:spcPts val="0"/>
              </a:spcAft>
              <a:buNone/>
            </a:pPr>
            <a:r>
              <a:rPr lang="en-US"/>
              <a:t>Bringing your project here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387cb9c92e_0_459"/>
          <p:cNvSpPr txBox="1"/>
          <p:nvPr/>
        </p:nvSpPr>
        <p:spPr>
          <a:xfrm>
            <a:off x="1550506" y="353600"/>
            <a:ext cx="90909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the Academy Software Foundation?</a:t>
            </a:r>
            <a:endParaRPr>
              <a:solidFill>
                <a:schemeClr val="lt1"/>
              </a:solidFill>
            </a:endParaRPr>
          </a:p>
        </p:txBody>
      </p:sp>
      <p:sp>
        <p:nvSpPr>
          <p:cNvPr id="199" name="Google Shape;199;g1387cb9c92e_0_459"/>
          <p:cNvSpPr txBox="1"/>
          <p:nvPr>
            <p:ph idx="1" type="body"/>
          </p:nvPr>
        </p:nvSpPr>
        <p:spPr>
          <a:xfrm>
            <a:off x="558275" y="2138175"/>
            <a:ext cx="11160000" cy="3146700"/>
          </a:xfrm>
          <a:prstGeom prst="rect">
            <a:avLst/>
          </a:prstGeom>
          <a:noFill/>
          <a:ln>
            <a:noFill/>
          </a:ln>
        </p:spPr>
        <p:txBody>
          <a:bodyPr anchorCtr="0" anchor="t" bIns="60925" lIns="60925" spcFirstLastPara="1" rIns="60925" wrap="square" tIns="60925">
            <a:noAutofit/>
          </a:bodyPr>
          <a:lstStyle/>
          <a:p>
            <a:pPr indent="-522513" lvl="0" marL="573313" rtl="0" algn="l">
              <a:lnSpc>
                <a:spcPct val="150000"/>
              </a:lnSpc>
              <a:spcBef>
                <a:spcPts val="0"/>
              </a:spcBef>
              <a:spcAft>
                <a:spcPts val="0"/>
              </a:spcAft>
              <a:buSzPts val="3300"/>
              <a:buChar char="•"/>
            </a:pPr>
            <a:r>
              <a:rPr lang="en-US" sz="3200"/>
              <a:t>Legal Framework</a:t>
            </a:r>
            <a:endParaRPr sz="3200"/>
          </a:p>
          <a:p>
            <a:pPr indent="-522513" lvl="0" marL="573313" rtl="0" algn="l">
              <a:lnSpc>
                <a:spcPct val="150000"/>
              </a:lnSpc>
              <a:spcBef>
                <a:spcPts val="600"/>
              </a:spcBef>
              <a:spcAft>
                <a:spcPts val="0"/>
              </a:spcAft>
              <a:buSzPts val="3300"/>
              <a:buChar char="•"/>
            </a:pPr>
            <a:r>
              <a:rPr lang="en-US" sz="3200"/>
              <a:t>Continuous Integration and Build Infrastructure</a:t>
            </a:r>
            <a:endParaRPr sz="3200"/>
          </a:p>
          <a:p>
            <a:pPr indent="-522513" lvl="0" marL="573313" rtl="0" algn="l">
              <a:lnSpc>
                <a:spcPct val="150000"/>
              </a:lnSpc>
              <a:spcBef>
                <a:spcPts val="600"/>
              </a:spcBef>
              <a:spcAft>
                <a:spcPts val="0"/>
              </a:spcAft>
              <a:buSzPts val="3300"/>
              <a:buChar char="•"/>
            </a:pPr>
            <a:r>
              <a:rPr lang="en-US" sz="3200"/>
              <a:t>Clear path to accepting contributions (neutral forum)</a:t>
            </a:r>
            <a:endParaRPr sz="3200"/>
          </a:p>
          <a:p>
            <a:pPr indent="-522513" lvl="0" marL="573313" rtl="0" algn="l">
              <a:lnSpc>
                <a:spcPct val="150000"/>
              </a:lnSpc>
              <a:spcBef>
                <a:spcPts val="600"/>
              </a:spcBef>
              <a:spcAft>
                <a:spcPts val="0"/>
              </a:spcAft>
              <a:buSzPts val="3300"/>
              <a:buChar char="•"/>
            </a:pPr>
            <a:r>
              <a:rPr lang="en-US" sz="3200"/>
              <a:t>Versionitis</a:t>
            </a:r>
            <a:endParaRPr sz="3200"/>
          </a:p>
        </p:txBody>
      </p:sp>
      <p:pic>
        <p:nvPicPr>
          <p:cNvPr id="200" name="Google Shape;200;g1387cb9c92e_0_459"/>
          <p:cNvPicPr preferRelativeResize="0"/>
          <p:nvPr/>
        </p:nvPicPr>
        <p:blipFill>
          <a:blip r:embed="rId3">
            <a:alphaModFix/>
          </a:blip>
          <a:stretch>
            <a:fillRect/>
          </a:stretch>
        </p:blipFill>
        <p:spPr>
          <a:xfrm>
            <a:off x="7363250" y="1452575"/>
            <a:ext cx="4250826" cy="80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2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200"/>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200"/>
                                        <p:tgtEl>
                                          <p:spTgt spid="1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200"/>
                                        <p:tgtEl>
                                          <p:spTgt spid="19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13244c4136e_1_176"/>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Autofit/>
          </a:bodyPr>
          <a:lstStyle/>
          <a:p>
            <a:pPr indent="-330200" lvl="0" marL="304800" rtl="0" algn="l">
              <a:spcBef>
                <a:spcPts val="1100"/>
              </a:spcBef>
              <a:spcAft>
                <a:spcPts val="0"/>
              </a:spcAft>
              <a:buSzPts val="2600"/>
              <a:buChar char="›"/>
            </a:pPr>
            <a:r>
              <a:rPr lang="en-US" sz="2600" u="sng">
                <a:solidFill>
                  <a:schemeClr val="hlink"/>
                </a:solidFill>
                <a:hlinkClick r:id="rId3"/>
              </a:rPr>
              <a:t>https://en.wikipedia.org/wiki/Anna_Karenina_principle</a:t>
            </a:r>
            <a:endParaRPr sz="2600"/>
          </a:p>
          <a:p>
            <a:pPr indent="-330200" lvl="0" marL="304800" rtl="0" algn="l">
              <a:spcBef>
                <a:spcPts val="1100"/>
              </a:spcBef>
              <a:spcAft>
                <a:spcPts val="0"/>
              </a:spcAft>
              <a:buSzPts val="2600"/>
              <a:buChar char="›"/>
            </a:pPr>
            <a:r>
              <a:rPr lang="en-US" sz="2600"/>
              <a:t>All happy open source projects are alike; each unhappy open source project </a:t>
            </a:r>
            <a:r>
              <a:rPr lang="en-US" sz="2600"/>
              <a:t>is unhappy in its own way…</a:t>
            </a:r>
            <a:endParaRPr sz="2600"/>
          </a:p>
          <a:p>
            <a:pPr indent="0" lvl="0" marL="0" rtl="0" algn="l">
              <a:spcBef>
                <a:spcPts val="1100"/>
              </a:spcBef>
              <a:spcAft>
                <a:spcPts val="0"/>
              </a:spcAft>
              <a:buNone/>
            </a:pPr>
            <a:r>
              <a:t/>
            </a:r>
            <a:endParaRPr sz="2600"/>
          </a:p>
          <a:p>
            <a:pPr indent="-330200" lvl="0" marL="304800" rtl="0" algn="l">
              <a:spcBef>
                <a:spcPts val="1100"/>
              </a:spcBef>
              <a:spcAft>
                <a:spcPts val="0"/>
              </a:spcAft>
              <a:buSzPts val="2600"/>
              <a:buChar char="›"/>
            </a:pPr>
            <a:r>
              <a:rPr lang="en-US" sz="2600"/>
              <a:t>The “LF Way” is that there is no one way...</a:t>
            </a:r>
            <a:endParaRPr sz="2600"/>
          </a:p>
          <a:p>
            <a:pPr indent="-330200" lvl="0" marL="304800" rtl="0" algn="l">
              <a:spcBef>
                <a:spcPts val="1100"/>
              </a:spcBef>
              <a:spcAft>
                <a:spcPts val="0"/>
              </a:spcAft>
              <a:buSzPts val="2600"/>
              <a:buChar char="›"/>
            </a:pPr>
            <a:r>
              <a:rPr lang="en-US" sz="2600"/>
              <a:t>The LF assumes that each open source project is unhappy/different in its own way and that leads to building a unique governance and solution to sustain their communities...</a:t>
            </a:r>
            <a:endParaRPr sz="2600"/>
          </a:p>
          <a:p>
            <a:pPr indent="0" lvl="0" marL="0" rtl="0" algn="l">
              <a:spcBef>
                <a:spcPts val="1100"/>
              </a:spcBef>
              <a:spcAft>
                <a:spcPts val="0"/>
              </a:spcAft>
              <a:buNone/>
            </a:pPr>
            <a:r>
              <a:t/>
            </a:r>
            <a:endParaRPr sz="2600"/>
          </a:p>
          <a:p>
            <a:pPr indent="0" lvl="0" marL="0" rtl="0" algn="l">
              <a:spcBef>
                <a:spcPts val="1100"/>
              </a:spcBef>
              <a:spcAft>
                <a:spcPts val="0"/>
              </a:spcAft>
              <a:buNone/>
            </a:pPr>
            <a:r>
              <a:t/>
            </a:r>
            <a:endParaRPr sz="2600"/>
          </a:p>
        </p:txBody>
      </p:sp>
      <p:sp>
        <p:nvSpPr>
          <p:cNvPr id="769" name="Google Shape;769;g13244c4136e_1_176"/>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3500"/>
              <a:t>Anna Karenina Principle of Open Source</a:t>
            </a:r>
            <a:endParaRPr sz="3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13244c4136e_1_181"/>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None/>
            </a:pPr>
            <a:r>
              <a:rPr lang="en-US" sz="2300"/>
              <a:t>The project must:</a:t>
            </a:r>
            <a:endParaRPr sz="2300"/>
          </a:p>
          <a:p>
            <a:pPr indent="-196850" lvl="1" marL="698500" rtl="0" algn="l">
              <a:spcBef>
                <a:spcPts val="500"/>
              </a:spcBef>
              <a:spcAft>
                <a:spcPts val="0"/>
              </a:spcAft>
              <a:buSzPts val="1900"/>
              <a:buChar char="❏"/>
            </a:pPr>
            <a:r>
              <a:rPr lang="en-US" sz="1900"/>
              <a:t>use an approved OSI open source license;</a:t>
            </a:r>
            <a:endParaRPr sz="1900"/>
          </a:p>
          <a:p>
            <a:pPr indent="-196850" lvl="1" marL="698500" rtl="0" algn="l">
              <a:spcBef>
                <a:spcPts val="500"/>
              </a:spcBef>
              <a:spcAft>
                <a:spcPts val="0"/>
              </a:spcAft>
              <a:buSzPts val="1900"/>
              <a:buChar char="❏"/>
            </a:pPr>
            <a:r>
              <a:rPr lang="en-US" sz="1900"/>
              <a:t>be supported by a </a:t>
            </a:r>
            <a:r>
              <a:rPr lang="en-US" sz="1900" u="sng">
                <a:solidFill>
                  <a:schemeClr val="hlink"/>
                </a:solidFill>
                <a:hlinkClick r:id="rId3"/>
              </a:rPr>
              <a:t>TAC member</a:t>
            </a:r>
            <a:r>
              <a:rPr lang="en-US" sz="1900"/>
              <a:t>;</a:t>
            </a:r>
            <a:endParaRPr sz="1900"/>
          </a:p>
          <a:p>
            <a:pPr indent="-196850" lvl="1" marL="698500" rtl="0" algn="l">
              <a:spcBef>
                <a:spcPts val="500"/>
              </a:spcBef>
              <a:spcAft>
                <a:spcPts val="0"/>
              </a:spcAft>
              <a:buSzPts val="1900"/>
              <a:buChar char="❏"/>
            </a:pPr>
            <a:r>
              <a:rPr lang="en-US" sz="1900"/>
              <a:t>allow neutral ownership of project assets such as a trademark, domain or GitHub account (the community can define rules and manage them);</a:t>
            </a:r>
            <a:endParaRPr sz="1900"/>
          </a:p>
          <a:p>
            <a:pPr indent="-196850" lvl="1" marL="698500" rtl="0" algn="l">
              <a:spcBef>
                <a:spcPts val="500"/>
              </a:spcBef>
              <a:spcAft>
                <a:spcPts val="0"/>
              </a:spcAft>
              <a:buSzPts val="1900"/>
              <a:buChar char="❏"/>
            </a:pPr>
            <a:r>
              <a:rPr lang="en-US" sz="1900"/>
              <a:t>technical do-ocracy and separation of business governance from technical governance (we're flexible on the model) clearly documented in a charter;</a:t>
            </a:r>
            <a:endParaRPr sz="1900"/>
          </a:p>
          <a:p>
            <a:pPr indent="-196850" lvl="1" marL="698500" rtl="0" algn="l">
              <a:spcBef>
                <a:spcPts val="500"/>
              </a:spcBef>
              <a:spcAft>
                <a:spcPts val="0"/>
              </a:spcAft>
              <a:buSzPts val="1900"/>
              <a:buChar char="❏"/>
            </a:pPr>
            <a:r>
              <a:rPr lang="en-US" sz="1900"/>
              <a:t>allow anyone to participate in the technical community, whether or not a financial member or supporter of the project</a:t>
            </a:r>
            <a:endParaRPr sz="1900"/>
          </a:p>
          <a:p>
            <a:pPr indent="0" lvl="0" marL="0" rtl="0" algn="l">
              <a:spcBef>
                <a:spcPts val="1100"/>
              </a:spcBef>
              <a:spcAft>
                <a:spcPts val="0"/>
              </a:spcAft>
              <a:buNone/>
            </a:pPr>
            <a:r>
              <a:rPr lang="en-US" sz="2300"/>
              <a:t>Often projects are new open source project, but that isn’t a requirement - existing projects are welcome!</a:t>
            </a:r>
            <a:endParaRPr sz="2300"/>
          </a:p>
          <a:p>
            <a:pPr indent="0" lvl="0" marL="0" rtl="0" algn="l">
              <a:spcBef>
                <a:spcPts val="1100"/>
              </a:spcBef>
              <a:spcAft>
                <a:spcPts val="0"/>
              </a:spcAft>
              <a:buNone/>
            </a:pPr>
            <a:r>
              <a:t/>
            </a:r>
            <a:endParaRPr sz="2300"/>
          </a:p>
        </p:txBody>
      </p:sp>
      <p:sp>
        <p:nvSpPr>
          <p:cNvPr id="775" name="Google Shape;775;g13244c4136e_1_181"/>
          <p:cNvSpPr txBox="1"/>
          <p:nvPr>
            <p:ph type="title"/>
          </p:nvPr>
        </p:nvSpPr>
        <p:spPr>
          <a:xfrm>
            <a:off x="2121150" y="0"/>
            <a:ext cx="7949700" cy="1106400"/>
          </a:xfrm>
          <a:prstGeom prst="rect">
            <a:avLst/>
          </a:prstGeom>
        </p:spPr>
        <p:txBody>
          <a:bodyPr anchorCtr="0" anchor="ctr" bIns="121900" lIns="121900" spcFirstLastPara="1" rIns="121900" wrap="square" tIns="121900">
            <a:normAutofit fontScale="90000"/>
          </a:bodyPr>
          <a:lstStyle/>
          <a:p>
            <a:pPr indent="0" lvl="0" marL="0" rtl="0" algn="ctr">
              <a:lnSpc>
                <a:spcPct val="115000"/>
              </a:lnSpc>
              <a:spcBef>
                <a:spcPts val="0"/>
              </a:spcBef>
              <a:spcAft>
                <a:spcPts val="0"/>
              </a:spcAft>
              <a:buNone/>
            </a:pPr>
            <a:r>
              <a:rPr lang="en-US" sz="3300"/>
              <a:t>Basic requirements for hosting a project at </a:t>
            </a:r>
            <a:r>
              <a:rPr lang="en-US" sz="3300"/>
              <a:t>Academy Software Foundation</a:t>
            </a:r>
            <a:endParaRPr sz="3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13244c4136e_1_186"/>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rmAutofit/>
          </a:bodyPr>
          <a:lstStyle/>
          <a:p>
            <a:pPr indent="-158750" lvl="0" marL="241300" rtl="0" algn="l">
              <a:spcBef>
                <a:spcPts val="1100"/>
              </a:spcBef>
              <a:spcAft>
                <a:spcPts val="0"/>
              </a:spcAft>
              <a:buSzPts val="1700"/>
              <a:buChar char="❏"/>
            </a:pPr>
            <a:r>
              <a:rPr lang="en-US" sz="1700"/>
              <a:t> Prepare draft mission and scope statement</a:t>
            </a:r>
            <a:endParaRPr sz="1700"/>
          </a:p>
          <a:p>
            <a:pPr indent="-158750" lvl="0" marL="241300" rtl="0" algn="l">
              <a:spcBef>
                <a:spcPts val="1100"/>
              </a:spcBef>
              <a:spcAft>
                <a:spcPts val="0"/>
              </a:spcAft>
              <a:buSzPts val="1700"/>
              <a:buChar char="❏"/>
            </a:pPr>
            <a:r>
              <a:rPr lang="en-US" sz="1700"/>
              <a:t> Identify internal teams within mission and scope</a:t>
            </a:r>
            <a:endParaRPr sz="1700"/>
          </a:p>
          <a:p>
            <a:pPr indent="-158750" lvl="0" marL="241300" rtl="0" algn="l">
              <a:spcBef>
                <a:spcPts val="1100"/>
              </a:spcBef>
              <a:spcAft>
                <a:spcPts val="0"/>
              </a:spcAft>
              <a:buSzPts val="1700"/>
              <a:buChar char="❏"/>
            </a:pPr>
            <a:r>
              <a:rPr lang="en-US" sz="1700"/>
              <a:t> Identify developers internally</a:t>
            </a:r>
            <a:endParaRPr sz="1700"/>
          </a:p>
          <a:p>
            <a:pPr indent="-158750" lvl="0" marL="241300" rtl="0" algn="l">
              <a:spcBef>
                <a:spcPts val="1100"/>
              </a:spcBef>
              <a:spcAft>
                <a:spcPts val="0"/>
              </a:spcAft>
              <a:buSzPts val="1700"/>
              <a:buChar char="❏"/>
            </a:pPr>
            <a:r>
              <a:rPr lang="en-US" sz="1700"/>
              <a:t> Analyze code for identification of licenses, license quality and project dependencies</a:t>
            </a:r>
            <a:endParaRPr sz="1700"/>
          </a:p>
          <a:p>
            <a:pPr indent="-158750" lvl="0" marL="241300" rtl="0" algn="l">
              <a:spcBef>
                <a:spcPts val="1100"/>
              </a:spcBef>
              <a:spcAft>
                <a:spcPts val="0"/>
              </a:spcAft>
              <a:buSzPts val="1700"/>
              <a:buChar char="❏"/>
            </a:pPr>
            <a:r>
              <a:rPr lang="en-US" sz="1700"/>
              <a:t> Assess potential universe of project participants</a:t>
            </a:r>
            <a:endParaRPr sz="1700"/>
          </a:p>
          <a:p>
            <a:pPr indent="-158750" lvl="0" marL="241300" rtl="0" algn="l">
              <a:spcBef>
                <a:spcPts val="1100"/>
              </a:spcBef>
              <a:spcAft>
                <a:spcPts val="0"/>
              </a:spcAft>
              <a:buSzPts val="1700"/>
              <a:buChar char="❏"/>
            </a:pPr>
            <a:r>
              <a:rPr lang="en-US" sz="1700"/>
              <a:t> Identify ecosystem constituents and concerns of each</a:t>
            </a:r>
            <a:endParaRPr sz="1700"/>
          </a:p>
          <a:p>
            <a:pPr indent="-158750" lvl="0" marL="241300" rtl="0" algn="l">
              <a:spcBef>
                <a:spcPts val="1100"/>
              </a:spcBef>
              <a:spcAft>
                <a:spcPts val="0"/>
              </a:spcAft>
              <a:buSzPts val="1700"/>
              <a:buChar char="❏"/>
            </a:pPr>
            <a:r>
              <a:rPr lang="en-US" sz="1700"/>
              <a:t> Identify any trademarks leveraged by the project (these will be owned by the LF neutrally)</a:t>
            </a:r>
            <a:endParaRPr sz="1700"/>
          </a:p>
          <a:p>
            <a:pPr indent="-158750" lvl="0" marL="241300" rtl="0" algn="l">
              <a:spcBef>
                <a:spcPts val="1100"/>
              </a:spcBef>
              <a:spcAft>
                <a:spcPts val="0"/>
              </a:spcAft>
              <a:buSzPts val="1700"/>
              <a:buChar char="❏"/>
            </a:pPr>
            <a:r>
              <a:rPr lang="en-US" sz="1700"/>
              <a:t> Outline infrastructure, marketing any other requirements needed for the project</a:t>
            </a:r>
            <a:endParaRPr sz="1700"/>
          </a:p>
          <a:p>
            <a:pPr indent="-158750" lvl="0" marL="241300" rtl="0" algn="l">
              <a:spcBef>
                <a:spcPts val="1100"/>
              </a:spcBef>
              <a:spcAft>
                <a:spcPts val="0"/>
              </a:spcAft>
              <a:buSzPts val="1700"/>
              <a:buChar char="❏"/>
            </a:pPr>
            <a:r>
              <a:rPr lang="en-US" sz="1700"/>
              <a:t> Complete the </a:t>
            </a:r>
            <a:r>
              <a:rPr lang="en-US" sz="1700" u="sng">
                <a:solidFill>
                  <a:schemeClr val="hlink"/>
                </a:solidFill>
                <a:hlinkClick r:id="rId3"/>
              </a:rPr>
              <a:t>project proposal</a:t>
            </a:r>
            <a:r>
              <a:rPr lang="en-US" sz="1700"/>
              <a:t> and submit to the TAC for consideration</a:t>
            </a:r>
            <a:endParaRPr sz="1700"/>
          </a:p>
          <a:p>
            <a:pPr indent="0" lvl="0" marL="0" rtl="0" algn="l">
              <a:spcBef>
                <a:spcPts val="1100"/>
              </a:spcBef>
              <a:spcAft>
                <a:spcPts val="0"/>
              </a:spcAft>
              <a:buNone/>
            </a:pPr>
            <a:r>
              <a:rPr lang="en-US" sz="1700"/>
              <a:t>The Academy Software Foundation staff is happy to engage and advise during this process - let us know how we can help!</a:t>
            </a:r>
            <a:endParaRPr sz="1700"/>
          </a:p>
        </p:txBody>
      </p:sp>
      <p:sp>
        <p:nvSpPr>
          <p:cNvPr id="781" name="Google Shape;781;g13244c4136e_1_186"/>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4200"/>
              <a:t>Project Preparation Checklist</a:t>
            </a:r>
            <a:endParaRPr sz="4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13244c4136e_1_191"/>
          <p:cNvSpPr txBox="1"/>
          <p:nvPr>
            <p:ph idx="1" type="body"/>
          </p:nvPr>
        </p:nvSpPr>
        <p:spPr>
          <a:xfrm>
            <a:off x="558275" y="1604775"/>
            <a:ext cx="11023500" cy="4594800"/>
          </a:xfrm>
          <a:prstGeom prst="rect">
            <a:avLst/>
          </a:prstGeom>
          <a:noFill/>
          <a:ln>
            <a:noFill/>
          </a:ln>
        </p:spPr>
        <p:txBody>
          <a:bodyPr anchorCtr="0" anchor="t" bIns="45700" lIns="91425" spcFirstLastPara="1" rIns="91425" wrap="square" tIns="45700">
            <a:noAutofit/>
          </a:bodyPr>
          <a:lstStyle/>
          <a:p>
            <a:pPr indent="-469900" lvl="0" marL="457200" rtl="0" algn="l">
              <a:spcBef>
                <a:spcPts val="1100"/>
              </a:spcBef>
              <a:spcAft>
                <a:spcPts val="0"/>
              </a:spcAft>
              <a:buSzPts val="2600"/>
              <a:buChar char="›"/>
            </a:pPr>
            <a:r>
              <a:rPr lang="en-US" sz="2600"/>
              <a:t>Our project communities control the name of the project, not any one member or company contributor</a:t>
            </a:r>
            <a:endParaRPr sz="2600"/>
          </a:p>
          <a:p>
            <a:pPr indent="-469900" lvl="0" marL="457200" rtl="0" algn="l">
              <a:spcBef>
                <a:spcPts val="1100"/>
              </a:spcBef>
              <a:spcAft>
                <a:spcPts val="0"/>
              </a:spcAft>
              <a:buSzPts val="2600"/>
              <a:buChar char="›"/>
            </a:pPr>
            <a:r>
              <a:rPr lang="en-US" sz="2600"/>
              <a:t>In order to provide for neutral ownership of project assets, we require that The Linux Foundation entities own the trademarks leveraged by the project.</a:t>
            </a:r>
            <a:endParaRPr sz="2600"/>
          </a:p>
          <a:p>
            <a:pPr indent="-469900" lvl="0" marL="457200" rtl="0" algn="l">
              <a:spcBef>
                <a:spcPts val="1100"/>
              </a:spcBef>
              <a:spcAft>
                <a:spcPts val="0"/>
              </a:spcAft>
              <a:buSzPts val="2600"/>
              <a:buChar char="›"/>
            </a:pPr>
            <a:r>
              <a:rPr lang="en-US" sz="2600"/>
              <a:t>In the event that a trademark is already in use by the sponsoring organization, we recommend that the project create a new name to operate under or the owner assign the interest in the mark to The Linux Foundation.</a:t>
            </a:r>
            <a:endParaRPr sz="2600"/>
          </a:p>
          <a:p>
            <a:pPr indent="-469900" lvl="0" marL="457200" rtl="0" algn="l">
              <a:spcBef>
                <a:spcPts val="1100"/>
              </a:spcBef>
              <a:spcAft>
                <a:spcPts val="0"/>
              </a:spcAft>
              <a:buSzPts val="2600"/>
              <a:buChar char="›"/>
            </a:pPr>
            <a:r>
              <a:rPr lang="en-US" sz="2600"/>
              <a:t>See </a:t>
            </a:r>
            <a:r>
              <a:rPr lang="en-US" sz="2600" u="sng">
                <a:solidFill>
                  <a:schemeClr val="hlink"/>
                </a:solidFill>
                <a:hlinkClick r:id="rId3"/>
              </a:rPr>
              <a:t>http://fossmarks.org</a:t>
            </a:r>
            <a:r>
              <a:rPr lang="en-US" sz="2600"/>
              <a:t> for an education on trademarks in open source</a:t>
            </a:r>
            <a:endParaRPr sz="2600"/>
          </a:p>
          <a:p>
            <a:pPr indent="0" lvl="0" marL="0" rtl="0" algn="l">
              <a:spcBef>
                <a:spcPts val="1100"/>
              </a:spcBef>
              <a:spcAft>
                <a:spcPts val="0"/>
              </a:spcAft>
              <a:buNone/>
            </a:pPr>
            <a:r>
              <a:t/>
            </a:r>
            <a:endParaRPr sz="2600"/>
          </a:p>
          <a:p>
            <a:pPr indent="0" lvl="0" marL="0" rtl="0" algn="l">
              <a:spcBef>
                <a:spcPts val="1100"/>
              </a:spcBef>
              <a:spcAft>
                <a:spcPts val="0"/>
              </a:spcAft>
              <a:buNone/>
            </a:pPr>
            <a:r>
              <a:t/>
            </a:r>
            <a:endParaRPr sz="2600"/>
          </a:p>
        </p:txBody>
      </p:sp>
      <p:sp>
        <p:nvSpPr>
          <p:cNvPr id="787" name="Google Shape;787;g13244c4136e_1_191"/>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sz="4600"/>
              <a:t>Project Trademarks</a:t>
            </a:r>
            <a:endParaRPr sz="4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1387cb9c92e_0_1228"/>
          <p:cNvSpPr txBox="1"/>
          <p:nvPr/>
        </p:nvSpPr>
        <p:spPr>
          <a:xfrm>
            <a:off x="3202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contribute</a:t>
            </a:r>
            <a:endParaRPr>
              <a:solidFill>
                <a:schemeClr val="lt1"/>
              </a:solidFill>
            </a:endParaRPr>
          </a:p>
        </p:txBody>
      </p:sp>
      <p:sp>
        <p:nvSpPr>
          <p:cNvPr id="793" name="Google Shape;793;g1387cb9c92e_0_1228"/>
          <p:cNvSpPr txBox="1"/>
          <p:nvPr/>
        </p:nvSpPr>
        <p:spPr>
          <a:xfrm>
            <a:off x="147900" y="1390231"/>
            <a:ext cx="7629000" cy="5383200"/>
          </a:xfrm>
          <a:prstGeom prst="rect">
            <a:avLst/>
          </a:prstGeom>
          <a:noFill/>
          <a:ln>
            <a:noFill/>
          </a:ln>
        </p:spPr>
        <p:txBody>
          <a:bodyPr anchorCtr="0" anchor="t" bIns="60900" lIns="60900" spcFirstLastPara="1" rIns="60900" wrap="square" tIns="60900">
            <a:spAutoFit/>
          </a:bodyPr>
          <a:lstStyle/>
          <a:p>
            <a:pPr indent="63500" lvl="0" marL="0" marR="0" rtl="0" algn="l">
              <a:lnSpc>
                <a:spcPct val="130000"/>
              </a:lnSpc>
              <a:spcBef>
                <a:spcPts val="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Contribute to an existing project:</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 PR with a bugfix or new feature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Pick existing GitHub issue as a sample project</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Integrate with a new app / contribute plugin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Help improve project documentation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additional test cases</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TSC discussion: dev mailing list, conf calls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100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Get involved with the TAC or Working Group:</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DevOps / CI expertise always useful</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Interest / expertise in security especially welcome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TAC discussions: mailing list, conf calls, working groups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0"/>
              </a:spcBef>
              <a:spcAft>
                <a:spcPts val="0"/>
              </a:spcAft>
              <a:buNone/>
            </a:pPr>
            <a:r>
              <a:t/>
            </a:r>
            <a:endParaRPr sz="1900">
              <a:solidFill>
                <a:srgbClr val="7F7F7F"/>
              </a:solidFill>
            </a:endParaRPr>
          </a:p>
          <a:p>
            <a:pPr indent="0" lvl="0" marL="0" marR="0" rtl="0" algn="l">
              <a:lnSpc>
                <a:spcPct val="130000"/>
              </a:lnSpc>
              <a:spcBef>
                <a:spcPts val="0"/>
              </a:spcBef>
              <a:spcAft>
                <a:spcPts val="0"/>
              </a:spcAft>
              <a:buNone/>
            </a:pPr>
            <a:r>
              <a:rPr b="1" lang="en-US" sz="2400">
                <a:solidFill>
                  <a:srgbClr val="7F7F7F"/>
                </a:solidFill>
              </a:rPr>
              <a:t>More information at </a:t>
            </a:r>
            <a:r>
              <a:rPr b="1" lang="en-US" sz="2400" u="sng">
                <a:solidFill>
                  <a:srgbClr val="0563C1"/>
                </a:solidFill>
                <a:hlinkClick r:id="rId3">
                  <a:extLst>
                    <a:ext uri="{A12FA001-AC4F-418D-AE19-62706E023703}">
                      <ahyp:hlinkClr val="tx"/>
                    </a:ext>
                  </a:extLst>
                </a:hlinkClick>
              </a:rPr>
              <a:t>tac.aswf.io/engagement</a:t>
            </a:r>
            <a:r>
              <a:rPr b="1" lang="en-US" sz="2400">
                <a:solidFill>
                  <a:srgbClr val="7F7F7F"/>
                </a:solidFill>
              </a:rPr>
              <a:t> </a:t>
            </a:r>
            <a:endParaRPr b="1" sz="2400">
              <a:solidFill>
                <a:srgbClr val="7F7F7F"/>
              </a:solidFill>
            </a:endParaRPr>
          </a:p>
        </p:txBody>
      </p:sp>
      <p:pic>
        <p:nvPicPr>
          <p:cNvPr id="794" name="Google Shape;794;g1387cb9c92e_0_1228"/>
          <p:cNvPicPr preferRelativeResize="0"/>
          <p:nvPr/>
        </p:nvPicPr>
        <p:blipFill rotWithShape="1">
          <a:blip r:embed="rId4">
            <a:alphaModFix/>
          </a:blip>
          <a:srcRect b="0" l="29636" r="0" t="0"/>
          <a:stretch/>
        </p:blipFill>
        <p:spPr>
          <a:xfrm>
            <a:off x="7990675" y="1220475"/>
            <a:ext cx="4105202" cy="54485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1387cb9c92e_0_1234"/>
          <p:cNvSpPr txBox="1"/>
          <p:nvPr/>
        </p:nvSpPr>
        <p:spPr>
          <a:xfrm>
            <a:off x="3287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Join </a:t>
            </a:r>
            <a:r>
              <a:rPr b="0" i="0" lang="en-US" sz="3200" u="none" cap="none" strike="noStrike">
                <a:solidFill>
                  <a:srgbClr val="FFE599"/>
                </a:solidFill>
                <a:latin typeface="Calibri"/>
                <a:ea typeface="Calibri"/>
                <a:cs typeface="Calibri"/>
                <a:sym typeface="Calibri"/>
              </a:rPr>
              <a:t>the Discussion</a:t>
            </a:r>
            <a:endParaRPr>
              <a:solidFill>
                <a:srgbClr val="FFE599"/>
              </a:solidFill>
            </a:endParaRPr>
          </a:p>
        </p:txBody>
      </p:sp>
      <p:sp>
        <p:nvSpPr>
          <p:cNvPr id="800" name="Google Shape;800;g1387cb9c92e_0_1234"/>
          <p:cNvSpPr txBox="1"/>
          <p:nvPr/>
        </p:nvSpPr>
        <p:spPr>
          <a:xfrm>
            <a:off x="2286513" y="1855911"/>
            <a:ext cx="7788900" cy="41865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Mailing Lists for ASWF projects: </a:t>
            </a:r>
            <a:r>
              <a:rPr b="0" i="0" lang="en-US" sz="2700" u="none" cap="none" strike="noStrike">
                <a:solidFill>
                  <a:srgbClr val="B49823"/>
                </a:solidFill>
                <a:latin typeface="Arial"/>
                <a:ea typeface="Arial"/>
                <a:cs typeface="Arial"/>
                <a:sym typeface="Arial"/>
              </a:rPr>
              <a:t>lists.aswf.io</a:t>
            </a:r>
            <a:endParaRPr b="0" i="0" sz="14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Join as a member: </a:t>
            </a:r>
            <a:r>
              <a:rPr b="0" i="0" lang="en-US" sz="2700" u="none" cap="none" strike="noStrike">
                <a:solidFill>
                  <a:srgbClr val="B49823"/>
                </a:solidFill>
                <a:latin typeface="Arial"/>
                <a:ea typeface="Arial"/>
                <a:cs typeface="Arial"/>
                <a:sym typeface="Arial"/>
              </a:rPr>
              <a:t>aswf.io/join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Slack: </a:t>
            </a:r>
            <a:r>
              <a:rPr b="0" i="0" lang="en-US" sz="2700" u="none" cap="none" strike="noStrike">
                <a:solidFill>
                  <a:srgbClr val="B49823"/>
                </a:solidFill>
                <a:latin typeface="Arial"/>
                <a:ea typeface="Arial"/>
                <a:cs typeface="Arial"/>
                <a:sym typeface="Arial"/>
              </a:rPr>
              <a:t>slack.aswf.io</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Github: </a:t>
            </a:r>
            <a:r>
              <a:rPr b="0" i="0" lang="en-US" sz="2700" u="none" cap="none" strike="noStrike">
                <a:solidFill>
                  <a:srgbClr val="B49823"/>
                </a:solidFill>
                <a:latin typeface="Arial"/>
                <a:ea typeface="Arial"/>
                <a:cs typeface="Arial"/>
                <a:sym typeface="Arial"/>
              </a:rPr>
              <a:t>github.com/AcademySoftwareFoundation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Behind the Screens: </a:t>
            </a:r>
            <a:r>
              <a:rPr b="0" i="0" lang="en-US" sz="2700" u="none" cap="none" strike="noStrike">
                <a:solidFill>
                  <a:srgbClr val="B49823"/>
                </a:solidFill>
                <a:latin typeface="Arial"/>
                <a:ea typeface="Arial"/>
                <a:cs typeface="Arial"/>
                <a:sym typeface="Arial"/>
              </a:rPr>
              <a:t>bit.ly/BehindtheScreens</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Twitter: </a:t>
            </a:r>
            <a:r>
              <a:rPr b="0" i="0" lang="en-US" sz="2700" u="none" cap="none" strike="noStrike">
                <a:solidFill>
                  <a:srgbClr val="B49823"/>
                </a:solidFill>
                <a:latin typeface="Arial"/>
                <a:ea typeface="Arial"/>
                <a:cs typeface="Arial"/>
                <a:sym typeface="Arial"/>
              </a:rPr>
              <a:t>@AcademySWF, #ASWF</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YouTube: </a:t>
            </a:r>
            <a:r>
              <a:rPr b="0" i="0" lang="en-US" sz="2700" u="none" cap="none" strike="noStrike">
                <a:solidFill>
                  <a:srgbClr val="B49823"/>
                </a:solidFill>
                <a:latin typeface="Arial"/>
                <a:ea typeface="Arial"/>
                <a:cs typeface="Arial"/>
                <a:sym typeface="Arial"/>
              </a:rPr>
              <a:t>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1387cb9c92e_0_1239"/>
          <p:cNvSpPr txBox="1"/>
          <p:nvPr/>
        </p:nvSpPr>
        <p:spPr>
          <a:xfrm>
            <a:off x="3202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participate</a:t>
            </a:r>
            <a:endParaRPr>
              <a:solidFill>
                <a:schemeClr val="lt1"/>
              </a:solidFill>
            </a:endParaRPr>
          </a:p>
        </p:txBody>
      </p:sp>
      <p:sp>
        <p:nvSpPr>
          <p:cNvPr id="806" name="Google Shape;806;g1387cb9c92e_0_1239"/>
          <p:cNvSpPr txBox="1"/>
          <p:nvPr/>
        </p:nvSpPr>
        <p:spPr>
          <a:xfrm>
            <a:off x="926400" y="1711325"/>
            <a:ext cx="10339200" cy="4002000"/>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rgbClr val="7F7F7F"/>
              </a:buClr>
              <a:buSzPts val="3700"/>
              <a:buFont typeface="Arial"/>
              <a:buNone/>
            </a:pPr>
            <a:r>
              <a:t/>
            </a:r>
            <a:endParaRPr b="0" i="0" sz="1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Developers can join our mailing lists to stay informed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about the code and our projects at</a:t>
            </a:r>
            <a:r>
              <a:rPr b="0" i="0" lang="en-US" sz="3200" u="none" cap="none" strike="noStrike">
                <a:solidFill>
                  <a:srgbClr val="B49823"/>
                </a:solidFill>
                <a:latin typeface="Arial"/>
                <a:ea typeface="Arial"/>
                <a:cs typeface="Arial"/>
                <a:sym typeface="Arial"/>
              </a:rPr>
              <a:t> lists.aswf.io.</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Learn how your organization can support the Academy Software Foundation community at </a:t>
            </a:r>
            <a:r>
              <a:rPr b="0" i="0" lang="en-US" sz="3200" u="none" cap="none" strike="noStrike">
                <a:solidFill>
                  <a:srgbClr val="B49823"/>
                </a:solidFill>
                <a:latin typeface="Arial"/>
                <a:ea typeface="Arial"/>
                <a:cs typeface="Arial"/>
                <a:sym typeface="Arial"/>
              </a:rPr>
              <a:t>aswf.io/join.</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Stay connected to us on Twitter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@AcademySWF</a:t>
            </a:r>
            <a:r>
              <a:rPr b="0" i="0" lang="en-US" sz="3200" u="none" cap="none" strike="noStrike">
                <a:solidFill>
                  <a:srgbClr val="2EB6CF"/>
                </a:solidFill>
                <a:latin typeface="Arial"/>
                <a:ea typeface="Arial"/>
                <a:cs typeface="Arial"/>
                <a:sym typeface="Arial"/>
              </a:rPr>
              <a:t> </a:t>
            </a:r>
            <a:r>
              <a:rPr b="0" i="0" lang="en-US" sz="3200" u="none" cap="none" strike="noStrike">
                <a:solidFill>
                  <a:srgbClr val="7F7F7F"/>
                </a:solidFill>
                <a:latin typeface="Arial"/>
                <a:ea typeface="Arial"/>
                <a:cs typeface="Arial"/>
                <a:sym typeface="Arial"/>
              </a:rPr>
              <a:t>and</a:t>
            </a:r>
            <a:r>
              <a:rPr b="0" i="0" lang="en-US" sz="3200" u="none" cap="none" strike="noStrike">
                <a:solidFill>
                  <a:srgbClr val="2EB6CF"/>
                </a:solidFill>
                <a:latin typeface="Arial"/>
                <a:ea typeface="Arial"/>
                <a:cs typeface="Arial"/>
                <a:sym typeface="Arial"/>
              </a:rPr>
              <a:t> </a:t>
            </a:r>
            <a:r>
              <a:rPr b="0" i="0" lang="en-US" sz="3200" u="none" cap="none" strike="noStrike">
                <a:solidFill>
                  <a:srgbClr val="B49823"/>
                </a:solidFill>
                <a:latin typeface="Arial"/>
                <a:ea typeface="Arial"/>
                <a:cs typeface="Arial"/>
                <a:sym typeface="Arial"/>
              </a:rPr>
              <a:t>#ASWF </a:t>
            </a:r>
            <a:endParaRPr b="0" i="0" sz="1400" u="none" cap="none" strike="noStrike">
              <a:solidFill>
                <a:srgbClr val="B49823"/>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30"/>
          <p:cNvPicPr preferRelativeResize="0"/>
          <p:nvPr/>
        </p:nvPicPr>
        <p:blipFill rotWithShape="1">
          <a:blip r:embed="rId3">
            <a:alphaModFix/>
          </a:blip>
          <a:srcRect b="0" l="0" r="0" t="0"/>
          <a:stretch/>
        </p:blipFill>
        <p:spPr>
          <a:xfrm>
            <a:off x="603028" y="1367098"/>
            <a:ext cx="10985943" cy="27922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g1387cb9c92e_0_465" title="Milestone Tall Arrow"/>
          <p:cNvSpPr/>
          <p:nvPr/>
        </p:nvSpPr>
        <p:spPr>
          <a:xfrm>
            <a:off x="1365197" y="324730"/>
            <a:ext cx="465600" cy="5368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06" name="Google Shape;206;g1387cb9c92e_0_465" title="Milestone Number"/>
          <p:cNvSpPr/>
          <p:nvPr/>
        </p:nvSpPr>
        <p:spPr>
          <a:xfrm>
            <a:off x="1450948" y="473685"/>
            <a:ext cx="294300" cy="3078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207" name="Google Shape;207;g1387cb9c92e_0_465"/>
          <p:cNvSpPr txBox="1"/>
          <p:nvPr/>
        </p:nvSpPr>
        <p:spPr>
          <a:xfrm>
            <a:off x="-193258" y="3247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208" name="Google Shape;208;g1387cb9c92e_0_465"/>
          <p:cNvSpPr txBox="1"/>
          <p:nvPr/>
        </p:nvSpPr>
        <p:spPr>
          <a:xfrm>
            <a:off x="-10655" y="936671"/>
            <a:ext cx="1240200" cy="142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August 10, 2018</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FFFFFF"/>
                </a:solidFill>
                <a:latin typeface="Trebuchet MS"/>
                <a:ea typeface="Trebuchet MS"/>
                <a:cs typeface="Trebuchet MS"/>
                <a:sym typeface="Trebuchet MS"/>
              </a:rPr>
              <a:t>Founding members:</a:t>
            </a:r>
            <a:endParaRPr b="0" i="1"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Animal Logic</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Autodesk</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Blue Sky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Cisco</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DNEG</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DreamWorks Animation</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Epic Games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Foundry</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Google Cloud</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Intel</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SideFX</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The Walt Disney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Weta Digital</a:t>
            </a:r>
            <a:endParaRPr b="0" i="0" sz="1000" u="none" cap="none" strike="noStrike">
              <a:solidFill>
                <a:srgbClr val="FFFFFF"/>
              </a:solidFill>
              <a:latin typeface="Trebuchet MS"/>
              <a:ea typeface="Trebuchet MS"/>
              <a:cs typeface="Trebuchet MS"/>
              <a:sym typeface="Trebuchet MS"/>
            </a:endParaRPr>
          </a:p>
        </p:txBody>
      </p:sp>
      <p:grpSp>
        <p:nvGrpSpPr>
          <p:cNvPr id="209" name="Google Shape;209;g1387cb9c92e_0_465"/>
          <p:cNvGrpSpPr/>
          <p:nvPr/>
        </p:nvGrpSpPr>
        <p:grpSpPr>
          <a:xfrm>
            <a:off x="2063774" y="943557"/>
            <a:ext cx="1592989" cy="4737415"/>
            <a:chOff x="2909369" y="374521"/>
            <a:chExt cx="1720105" cy="5115447"/>
          </a:xfrm>
        </p:grpSpPr>
        <p:sp>
          <p:nvSpPr>
            <p:cNvPr id="210" name="Google Shape;210;g1387cb9c92e_0_465" title="Milestone Arrow"/>
            <p:cNvSpPr/>
            <p:nvPr/>
          </p:nvSpPr>
          <p:spPr>
            <a:xfrm>
              <a:off x="2909369" y="2525068"/>
              <a:ext cx="470400" cy="296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11" name="Google Shape;211;g1387cb9c92e_0_465" title="Milestone Number"/>
            <p:cNvSpPr/>
            <p:nvPr/>
          </p:nvSpPr>
          <p:spPr>
            <a:xfrm>
              <a:off x="2996061" y="264777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212" name="Google Shape;212;g1387cb9c92e_0_465" title="Milestone Text"/>
            <p:cNvGrpSpPr/>
            <p:nvPr/>
          </p:nvGrpSpPr>
          <p:grpSpPr>
            <a:xfrm>
              <a:off x="2911074" y="374521"/>
              <a:ext cx="1718400" cy="754650"/>
              <a:chOff x="2084853" y="-1135725"/>
              <a:chExt cx="1718400" cy="754650"/>
            </a:xfrm>
          </p:grpSpPr>
          <p:sp>
            <p:nvSpPr>
              <p:cNvPr id="213" name="Google Shape;213;g1387cb9c92e_0_465"/>
              <p:cNvSpPr txBox="1"/>
              <p:nvPr/>
            </p:nvSpPr>
            <p:spPr>
              <a:xfrm>
                <a:off x="2084853" y="-1135725"/>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214" name="Google Shape;214;g1387cb9c92e_0_465"/>
              <p:cNvSpPr txBox="1"/>
              <p:nvPr/>
            </p:nvSpPr>
            <p:spPr>
              <a:xfrm>
                <a:off x="2084853" y="-5349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October 23,2018</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OpenVDB</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Trebuchet MS"/>
                    <a:ea typeface="Trebuchet MS"/>
                    <a:cs typeface="Trebuchet MS"/>
                    <a:sym typeface="Trebuchet MS"/>
                  </a:rPr>
                  <a:t>New members:</a:t>
                </a:r>
                <a:endParaRPr b="0" i="1"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Sony Pictures Entertainment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Warner Bros.</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Blender Foundation</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Visual Effects Society</a:t>
                </a:r>
                <a:endParaRPr b="0" i="0" sz="1000" u="none" cap="none" strike="noStrike">
                  <a:solidFill>
                    <a:schemeClr val="lt1"/>
                  </a:solidFill>
                  <a:latin typeface="Trebuchet MS"/>
                  <a:ea typeface="Trebuchet MS"/>
                  <a:cs typeface="Trebuchet MS"/>
                  <a:sym typeface="Trebuchet MS"/>
                </a:endParaRPr>
              </a:p>
            </p:txBody>
          </p:sp>
        </p:grpSp>
      </p:grpSp>
      <p:grpSp>
        <p:nvGrpSpPr>
          <p:cNvPr id="215" name="Google Shape;215;g1387cb9c92e_0_465" title="Milestone 4"/>
          <p:cNvGrpSpPr/>
          <p:nvPr/>
        </p:nvGrpSpPr>
        <p:grpSpPr>
          <a:xfrm>
            <a:off x="3402459" y="3394749"/>
            <a:ext cx="1246068" cy="2292977"/>
            <a:chOff x="5391617" y="2964030"/>
            <a:chExt cx="1345500" cy="2475950"/>
          </a:xfrm>
        </p:grpSpPr>
        <p:sp>
          <p:nvSpPr>
            <p:cNvPr id="216" name="Google Shape;216;g1387cb9c92e_0_465" title="Milestone Arrow"/>
            <p:cNvSpPr/>
            <p:nvPr/>
          </p:nvSpPr>
          <p:spPr>
            <a:xfrm>
              <a:off x="5395955"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17" name="Google Shape;217;g1387cb9c92e_0_465" title="Milestone Number"/>
            <p:cNvSpPr/>
            <p:nvPr/>
          </p:nvSpPr>
          <p:spPr>
            <a:xfrm>
              <a:off x="5482670"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218" name="Google Shape;218;g1387cb9c92e_0_465" title="Milestone Text"/>
            <p:cNvGrpSpPr/>
            <p:nvPr/>
          </p:nvGrpSpPr>
          <p:grpSpPr>
            <a:xfrm>
              <a:off x="5391617" y="2964030"/>
              <a:ext cx="1345500" cy="475017"/>
              <a:chOff x="2097501" y="1504439"/>
              <a:chExt cx="1345500" cy="475017"/>
            </a:xfrm>
          </p:grpSpPr>
          <p:sp>
            <p:nvSpPr>
              <p:cNvPr id="219" name="Google Shape;219;g1387cb9c92e_0_465"/>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20" name="Google Shape;220;g1387cb9c92e_0_465"/>
              <p:cNvSpPr txBox="1"/>
              <p:nvPr/>
            </p:nvSpPr>
            <p:spPr>
              <a:xfrm>
                <a:off x="2101019" y="1504439"/>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May 1,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B0F0"/>
                  </a:solidFill>
                  <a:latin typeface="Trebuchet MS"/>
                  <a:ea typeface="Trebuchet MS"/>
                  <a:cs typeface="Trebuchet MS"/>
                  <a:sym typeface="Trebuchet MS"/>
                </a:endParaRPr>
              </a:p>
            </p:txBody>
          </p:sp>
          <p:sp>
            <p:nvSpPr>
              <p:cNvPr id="221" name="Google Shape;221;g1387cb9c92e_0_465"/>
              <p:cNvSpPr txBox="1"/>
              <p:nvPr/>
            </p:nvSpPr>
            <p:spPr>
              <a:xfrm>
                <a:off x="2100994" y="1723115"/>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OpenEXR</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OpenCue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NVIDIA</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ftrack</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Red Hat</a:t>
                </a:r>
                <a:endParaRPr b="0" i="0" sz="1000" u="none" cap="none" strike="noStrike">
                  <a:solidFill>
                    <a:schemeClr val="lt1"/>
                  </a:solidFill>
                  <a:latin typeface="Trebuchet MS"/>
                  <a:ea typeface="Trebuchet MS"/>
                  <a:cs typeface="Trebuchet MS"/>
                  <a:sym typeface="Trebuchet MS"/>
                </a:endParaRPr>
              </a:p>
            </p:txBody>
          </p:sp>
        </p:grpSp>
      </p:grpSp>
      <p:grpSp>
        <p:nvGrpSpPr>
          <p:cNvPr id="222" name="Google Shape;222;g1387cb9c92e_0_465" title="Milestone 8"/>
          <p:cNvGrpSpPr/>
          <p:nvPr/>
        </p:nvGrpSpPr>
        <p:grpSpPr>
          <a:xfrm>
            <a:off x="5524074" y="4474403"/>
            <a:ext cx="498705" cy="563717"/>
            <a:chOff x="7791443" y="4810913"/>
            <a:chExt cx="538500" cy="608700"/>
          </a:xfrm>
        </p:grpSpPr>
        <p:sp>
          <p:nvSpPr>
            <p:cNvPr id="223" name="Google Shape;223;g1387cb9c92e_0_465"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C3602C"/>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24" name="Google Shape;224;g1387cb9c92e_0_465"/>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COVID</a:t>
              </a:r>
              <a:endParaRPr b="0" i="0" sz="1400" u="none" cap="none" strike="noStrike">
                <a:solidFill>
                  <a:srgbClr val="C3602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19</a:t>
              </a:r>
              <a:endParaRPr b="0" i="0" sz="1050" u="none" cap="none" strike="noStrike">
                <a:solidFill>
                  <a:srgbClr val="C3602C"/>
                </a:solidFill>
                <a:latin typeface="Arial"/>
                <a:ea typeface="Arial"/>
                <a:cs typeface="Arial"/>
                <a:sym typeface="Arial"/>
              </a:endParaRPr>
            </a:p>
          </p:txBody>
        </p:sp>
      </p:grpSp>
      <p:grpSp>
        <p:nvGrpSpPr>
          <p:cNvPr id="225" name="Google Shape;225;g1387cb9c92e_0_465" title="Milestone 3"/>
          <p:cNvGrpSpPr/>
          <p:nvPr/>
        </p:nvGrpSpPr>
        <p:grpSpPr>
          <a:xfrm>
            <a:off x="2709569" y="2953155"/>
            <a:ext cx="1591600" cy="2711607"/>
            <a:chOff x="3422587" y="2511301"/>
            <a:chExt cx="1718605" cy="2927985"/>
          </a:xfrm>
        </p:grpSpPr>
        <p:sp>
          <p:nvSpPr>
            <p:cNvPr id="226" name="Google Shape;226;g1387cb9c92e_0_465" title="Milestone Arrow"/>
            <p:cNvSpPr/>
            <p:nvPr/>
          </p:nvSpPr>
          <p:spPr>
            <a:xfrm>
              <a:off x="3422587" y="2963386"/>
              <a:ext cx="470400" cy="2475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27" name="Google Shape;227;g1387cb9c92e_0_465" title="Milestone Number"/>
            <p:cNvSpPr/>
            <p:nvPr/>
          </p:nvSpPr>
          <p:spPr>
            <a:xfrm>
              <a:off x="3509279" y="309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228" name="Google Shape;228;g1387cb9c92e_0_465"/>
            <p:cNvSpPr txBox="1"/>
            <p:nvPr/>
          </p:nvSpPr>
          <p:spPr>
            <a:xfrm>
              <a:off x="3422792" y="251130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February 8,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OpenColorIO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229" name="Google Shape;229;g1387cb9c92e_0_465" title="Milestone 3"/>
          <p:cNvGrpSpPr/>
          <p:nvPr/>
        </p:nvGrpSpPr>
        <p:grpSpPr>
          <a:xfrm>
            <a:off x="4117584" y="766368"/>
            <a:ext cx="1594662" cy="4914727"/>
            <a:chOff x="3422578" y="132539"/>
            <a:chExt cx="1721911" cy="5306908"/>
          </a:xfrm>
        </p:grpSpPr>
        <p:sp>
          <p:nvSpPr>
            <p:cNvPr id="230" name="Google Shape;230;g1387cb9c92e_0_465" title="Milestone Arrow"/>
            <p:cNvSpPr/>
            <p:nvPr/>
          </p:nvSpPr>
          <p:spPr>
            <a:xfrm>
              <a:off x="3422578"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31" name="Google Shape;231;g1387cb9c92e_0_465" title="Milestone Number"/>
            <p:cNvSpPr/>
            <p:nvPr/>
          </p:nvSpPr>
          <p:spPr>
            <a:xfrm>
              <a:off x="3509285"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232" name="Google Shape;232;g1387cb9c92e_0_465" title="Milestone Text"/>
            <p:cNvGrpSpPr/>
            <p:nvPr/>
          </p:nvGrpSpPr>
          <p:grpSpPr>
            <a:xfrm>
              <a:off x="3424289" y="132539"/>
              <a:ext cx="1720200" cy="777627"/>
              <a:chOff x="2084850" y="-1327052"/>
              <a:chExt cx="1720200" cy="777627"/>
            </a:xfrm>
          </p:grpSpPr>
          <p:sp>
            <p:nvSpPr>
              <p:cNvPr id="233" name="Google Shape;233;g1387cb9c92e_0_465"/>
              <p:cNvSpPr txBox="1"/>
              <p:nvPr/>
            </p:nvSpPr>
            <p:spPr>
              <a:xfrm>
                <a:off x="2084850" y="-1327052"/>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 </a:t>
                </a:r>
                <a:r>
                  <a:rPr lang="en-US" sz="1700">
                    <a:solidFill>
                      <a:srgbClr val="FFD966"/>
                    </a:solidFill>
                    <a:latin typeface="Trebuchet MS"/>
                    <a:ea typeface="Trebuchet MS"/>
                    <a:cs typeface="Trebuchet MS"/>
                    <a:sym typeface="Trebuchet MS"/>
                  </a:rPr>
                  <a:t>2019</a:t>
                </a:r>
                <a:endParaRPr b="0" i="0" sz="1700" u="none" cap="none" strike="noStrike">
                  <a:solidFill>
                    <a:srgbClr val="FFD966"/>
                  </a:solidFill>
                  <a:latin typeface="Arial"/>
                  <a:ea typeface="Arial"/>
                  <a:cs typeface="Arial"/>
                  <a:sym typeface="Arial"/>
                </a:endParaRPr>
              </a:p>
            </p:txBody>
          </p:sp>
          <p:sp>
            <p:nvSpPr>
              <p:cNvPr id="234" name="Google Shape;234;g1387cb9c92e_0_465"/>
              <p:cNvSpPr txBox="1"/>
              <p:nvPr/>
            </p:nvSpPr>
            <p:spPr>
              <a:xfrm>
                <a:off x="2084853" y="-70332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July 29,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OpenTimelineIO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Netflix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Amazon Web Services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Rodeo FX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MovieLabs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235" name="Google Shape;235;g1387cb9c92e_0_465" title="Milestone 3"/>
          <p:cNvGrpSpPr/>
          <p:nvPr/>
        </p:nvGrpSpPr>
        <p:grpSpPr>
          <a:xfrm>
            <a:off x="4685048" y="2485698"/>
            <a:ext cx="1591410" cy="3179071"/>
            <a:chOff x="3376645" y="2209735"/>
            <a:chExt cx="1718400" cy="3432751"/>
          </a:xfrm>
        </p:grpSpPr>
        <p:sp>
          <p:nvSpPr>
            <p:cNvPr id="236" name="Google Shape;236;g1387cb9c92e_0_465" title="Milestone Arrow"/>
            <p:cNvSpPr/>
            <p:nvPr/>
          </p:nvSpPr>
          <p:spPr>
            <a:xfrm>
              <a:off x="3422578" y="2878286"/>
              <a:ext cx="470400" cy="2764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37" name="Google Shape;237;g1387cb9c92e_0_465" title="Milestone Number"/>
            <p:cNvSpPr/>
            <p:nvPr/>
          </p:nvSpPr>
          <p:spPr>
            <a:xfrm>
              <a:off x="3509279" y="301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238" name="Google Shape;238;g1387cb9c92e_0_465"/>
            <p:cNvSpPr txBox="1"/>
            <p:nvPr/>
          </p:nvSpPr>
          <p:spPr>
            <a:xfrm>
              <a:off x="3376645" y="220973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September 13,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Apple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Microsoft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239" name="Google Shape;239;g1387cb9c92e_0_465" title="Milestone 3"/>
          <p:cNvGrpSpPr/>
          <p:nvPr/>
        </p:nvGrpSpPr>
        <p:grpSpPr>
          <a:xfrm>
            <a:off x="6098492" y="2364205"/>
            <a:ext cx="1591423" cy="3300629"/>
            <a:chOff x="3422578" y="2078544"/>
            <a:chExt cx="1718414" cy="3564009"/>
          </a:xfrm>
        </p:grpSpPr>
        <p:sp>
          <p:nvSpPr>
            <p:cNvPr id="240" name="Google Shape;240;g1387cb9c92e_0_465" title="Milestone Arrow"/>
            <p:cNvSpPr/>
            <p:nvPr/>
          </p:nvSpPr>
          <p:spPr>
            <a:xfrm>
              <a:off x="3422578"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41" name="Google Shape;241;g1387cb9c92e_0_465" title="Milestone Number"/>
            <p:cNvSpPr/>
            <p:nvPr/>
          </p:nvSpPr>
          <p:spPr>
            <a:xfrm>
              <a:off x="3509279"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242" name="Google Shape;242;g1387cb9c92e_0_465"/>
            <p:cNvSpPr txBox="1"/>
            <p:nvPr/>
          </p:nvSpPr>
          <p:spPr>
            <a:xfrm>
              <a:off x="3422592" y="2078544"/>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April 16,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 Shading </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Language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AMD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DockYard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D966"/>
                </a:solidFill>
                <a:latin typeface="Trebuchet MS"/>
                <a:ea typeface="Trebuchet MS"/>
                <a:cs typeface="Trebuchet MS"/>
                <a:sym typeface="Trebuchet MS"/>
              </a:endParaRPr>
            </a:p>
          </p:txBody>
        </p:sp>
      </p:grpSp>
      <p:grpSp>
        <p:nvGrpSpPr>
          <p:cNvPr id="243" name="Google Shape;243;g1387cb9c92e_0_465"/>
          <p:cNvGrpSpPr/>
          <p:nvPr/>
        </p:nvGrpSpPr>
        <p:grpSpPr>
          <a:xfrm>
            <a:off x="6941399" y="799134"/>
            <a:ext cx="1405769" cy="4865348"/>
            <a:chOff x="6941399" y="799134"/>
            <a:chExt cx="1405769" cy="4865348"/>
          </a:xfrm>
        </p:grpSpPr>
        <p:grpSp>
          <p:nvGrpSpPr>
            <p:cNvPr id="244" name="Google Shape;244;g1387cb9c92e_0_465"/>
            <p:cNvGrpSpPr/>
            <p:nvPr/>
          </p:nvGrpSpPr>
          <p:grpSpPr>
            <a:xfrm>
              <a:off x="6941399" y="799134"/>
              <a:ext cx="1405769" cy="4865348"/>
              <a:chOff x="7627199" y="799134"/>
              <a:chExt cx="1405769" cy="4865348"/>
            </a:xfrm>
          </p:grpSpPr>
          <p:sp>
            <p:nvSpPr>
              <p:cNvPr id="245" name="Google Shape;245;g1387cb9c92e_0_465"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246" name="Google Shape;246;g1387cb9c92e_0_465" title="Milestone Text"/>
              <p:cNvGrpSpPr/>
              <p:nvPr/>
            </p:nvGrpSpPr>
            <p:grpSpPr>
              <a:xfrm>
                <a:off x="7627199" y="799134"/>
                <a:ext cx="1405769" cy="722706"/>
                <a:chOff x="2070082" y="-903561"/>
                <a:chExt cx="1517945" cy="752976"/>
              </a:xfrm>
            </p:grpSpPr>
            <p:sp>
              <p:nvSpPr>
                <p:cNvPr id="247" name="Google Shape;247;g1387cb9c92e_0_465"/>
                <p:cNvSpPr txBox="1"/>
                <p:nvPr/>
              </p:nvSpPr>
              <p:spPr>
                <a:xfrm>
                  <a:off x="2075427" y="-903561"/>
                  <a:ext cx="15126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5"/>
                      </a:solidFill>
                      <a:latin typeface="Trebuchet MS"/>
                      <a:ea typeface="Trebuchet MS"/>
                      <a:cs typeface="Trebuchet MS"/>
                      <a:sym typeface="Trebuchet MS"/>
                    </a:rPr>
                    <a:t>Open Source Days 2020</a:t>
                  </a:r>
                  <a:endParaRPr b="0" i="0" sz="1700" u="none" cap="none" strike="noStrike">
                    <a:solidFill>
                      <a:srgbClr val="FFD965"/>
                    </a:solidFill>
                    <a:latin typeface="Arial"/>
                    <a:ea typeface="Arial"/>
                    <a:cs typeface="Arial"/>
                    <a:sym typeface="Arial"/>
                  </a:endParaRPr>
                </a:p>
              </p:txBody>
            </p:sp>
            <p:sp>
              <p:nvSpPr>
                <p:cNvPr id="248" name="Google Shape;248;g1387cb9c92e_0_465"/>
                <p:cNvSpPr txBox="1"/>
                <p:nvPr/>
              </p:nvSpPr>
              <p:spPr>
                <a:xfrm>
                  <a:off x="2070082" y="-304485"/>
                  <a:ext cx="15126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19-20,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Unity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Conductor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SMPTE</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sp>
          <p:nvSpPr>
            <p:cNvPr id="249" name="Google Shape;249;g1387cb9c92e_0_465"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250" name="Google Shape;250;g1387cb9c92e_0_465"/>
          <p:cNvGrpSpPr/>
          <p:nvPr/>
        </p:nvGrpSpPr>
        <p:grpSpPr>
          <a:xfrm>
            <a:off x="284693" y="3749096"/>
            <a:ext cx="759843" cy="1958495"/>
            <a:chOff x="1439424" y="3403934"/>
            <a:chExt cx="820476" cy="2114777"/>
          </a:xfrm>
        </p:grpSpPr>
        <p:grpSp>
          <p:nvGrpSpPr>
            <p:cNvPr id="251" name="Google Shape;251;g1387cb9c92e_0_465"/>
            <p:cNvGrpSpPr/>
            <p:nvPr/>
          </p:nvGrpSpPr>
          <p:grpSpPr>
            <a:xfrm>
              <a:off x="1439424" y="3945707"/>
              <a:ext cx="818400" cy="1573004"/>
              <a:chOff x="96469" y="3863942"/>
              <a:chExt cx="818400" cy="1573004"/>
            </a:xfrm>
          </p:grpSpPr>
          <p:sp>
            <p:nvSpPr>
              <p:cNvPr id="252" name="Google Shape;252;g1387cb9c92e_0_465"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253" name="Google Shape;253;g1387cb9c92e_0_465" title="Milestone Text"/>
              <p:cNvGrpSpPr/>
              <p:nvPr/>
            </p:nvGrpSpPr>
            <p:grpSpPr>
              <a:xfrm>
                <a:off x="96469" y="3863942"/>
                <a:ext cx="818400" cy="872733"/>
                <a:chOff x="1147427" y="3655833"/>
                <a:chExt cx="818400" cy="872733"/>
              </a:xfrm>
            </p:grpSpPr>
            <p:sp>
              <p:nvSpPr>
                <p:cNvPr id="254" name="Google Shape;254;g1387cb9c92e_0_465"/>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Open source</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Investigation </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concludes</a:t>
                  </a:r>
                  <a:endParaRPr b="0" i="0" sz="1900" u="none" cap="none" strike="noStrike">
                    <a:solidFill>
                      <a:srgbClr val="B49823"/>
                    </a:solidFill>
                    <a:latin typeface="Arial"/>
                    <a:ea typeface="Arial"/>
                    <a:cs typeface="Arial"/>
                    <a:sym typeface="Arial"/>
                  </a:endParaRPr>
                </a:p>
              </p:txBody>
            </p:sp>
            <p:sp>
              <p:nvSpPr>
                <p:cNvPr id="255" name="Google Shape;255;g1387cb9c92e_0_465"/>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256" name="Google Shape;256;g1387cb9c92e_0_465"/>
            <p:cNvPicPr preferRelativeResize="0"/>
            <p:nvPr/>
          </p:nvPicPr>
          <p:blipFill rotWithShape="1">
            <a:blip r:embed="rId4">
              <a:alphaModFix/>
            </a:blip>
            <a:srcRect b="0" l="0" r="0" t="0"/>
            <a:stretch/>
          </p:blipFill>
          <p:spPr>
            <a:xfrm>
              <a:off x="1776600" y="3403934"/>
              <a:ext cx="483300" cy="483300"/>
            </a:xfrm>
            <a:prstGeom prst="rect">
              <a:avLst/>
            </a:prstGeom>
            <a:noFill/>
            <a:ln>
              <a:noFill/>
            </a:ln>
          </p:spPr>
        </p:pic>
      </p:grpSp>
      <p:grpSp>
        <p:nvGrpSpPr>
          <p:cNvPr id="257" name="Google Shape;257;g1387cb9c92e_0_465"/>
          <p:cNvGrpSpPr/>
          <p:nvPr/>
        </p:nvGrpSpPr>
        <p:grpSpPr>
          <a:xfrm>
            <a:off x="8457295" y="587878"/>
            <a:ext cx="1610303" cy="5093184"/>
            <a:chOff x="8907693" y="-27529"/>
            <a:chExt cx="1738800" cy="5499605"/>
          </a:xfrm>
        </p:grpSpPr>
        <p:sp>
          <p:nvSpPr>
            <p:cNvPr id="258" name="Google Shape;258;g1387cb9c92e_0_465" title="Milestone Arrow"/>
            <p:cNvSpPr/>
            <p:nvPr/>
          </p:nvSpPr>
          <p:spPr>
            <a:xfrm>
              <a:off x="8929735"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259" name="Google Shape;259;g1387cb9c92e_0_465" title="Milestone Text"/>
            <p:cNvGrpSpPr/>
            <p:nvPr/>
          </p:nvGrpSpPr>
          <p:grpSpPr>
            <a:xfrm>
              <a:off x="8907693" y="-27529"/>
              <a:ext cx="1738800" cy="812552"/>
              <a:chOff x="2061041" y="-1141005"/>
              <a:chExt cx="1738800" cy="784014"/>
            </a:xfrm>
          </p:grpSpPr>
          <p:sp>
            <p:nvSpPr>
              <p:cNvPr id="260" name="Google Shape;260;g1387cb9c92e_0_465"/>
              <p:cNvSpPr txBox="1"/>
              <p:nvPr/>
            </p:nvSpPr>
            <p:spPr>
              <a:xfrm>
                <a:off x="2061041" y="-1141005"/>
                <a:ext cx="1738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2021</a:t>
                </a:r>
                <a:endParaRPr b="0" i="0" sz="1700" u="none" cap="none" strike="noStrike">
                  <a:solidFill>
                    <a:srgbClr val="FFD966"/>
                  </a:solidFill>
                  <a:latin typeface="Arial"/>
                  <a:ea typeface="Arial"/>
                  <a:cs typeface="Arial"/>
                  <a:sym typeface="Arial"/>
                </a:endParaRPr>
              </a:p>
            </p:txBody>
          </p:sp>
          <p:sp>
            <p:nvSpPr>
              <p:cNvPr id="261" name="Google Shape;261;g1387cb9c92e_0_465"/>
              <p:cNvSpPr txBox="1"/>
              <p:nvPr/>
            </p:nvSpPr>
            <p:spPr>
              <a:xfrm>
                <a:off x="2071216" y="-51089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4-5, 2021</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MaterialX</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262" name="Google Shape;262;g1387cb9c92e_0_465" title="Milestone Number"/>
            <p:cNvSpPr/>
            <p:nvPr/>
          </p:nvSpPr>
          <p:spPr>
            <a:xfrm>
              <a:off x="9007886"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263" name="Google Shape;263;g1387cb9c92e_0_465" title="Milestone Number"/>
          <p:cNvSpPr/>
          <p:nvPr/>
        </p:nvSpPr>
        <p:spPr>
          <a:xfrm>
            <a:off x="5316317" y="5150656"/>
            <a:ext cx="483300" cy="483300"/>
          </a:xfrm>
          <a:prstGeom prst="ellipse">
            <a:avLst/>
          </a:prstGeom>
          <a:noFill/>
          <a:ln cap="flat" cmpd="sng" w="12700">
            <a:solidFill>
              <a:schemeClr val="lt1"/>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$1M/</a:t>
            </a:r>
            <a:r>
              <a:rPr b="0" i="0" lang="en-US" sz="900" u="none" cap="none" strike="noStrike">
                <a:solidFill>
                  <a:schemeClr val="lt1"/>
                </a:solidFill>
                <a:latin typeface="Trebuchet MS"/>
                <a:ea typeface="Trebuchet MS"/>
                <a:cs typeface="Trebuchet MS"/>
                <a:sym typeface="Trebuchet MS"/>
              </a:rPr>
              <a:t>year</a:t>
            </a:r>
            <a:endParaRPr b="0" i="0" sz="1700" u="none" cap="none" strike="noStrike">
              <a:solidFill>
                <a:schemeClr val="lt1"/>
              </a:solidFill>
              <a:latin typeface="Arial"/>
              <a:ea typeface="Arial"/>
              <a:cs typeface="Arial"/>
              <a:sym typeface="Arial"/>
            </a:endParaRPr>
          </a:p>
        </p:txBody>
      </p:sp>
      <p:grpSp>
        <p:nvGrpSpPr>
          <p:cNvPr id="264" name="Google Shape;264;g1387cb9c92e_0_465"/>
          <p:cNvGrpSpPr/>
          <p:nvPr/>
        </p:nvGrpSpPr>
        <p:grpSpPr>
          <a:xfrm>
            <a:off x="376713" y="5739980"/>
            <a:ext cx="11481300" cy="180863"/>
            <a:chOff x="557188" y="5973096"/>
            <a:chExt cx="11481300" cy="180863"/>
          </a:xfrm>
        </p:grpSpPr>
        <p:cxnSp>
          <p:nvCxnSpPr>
            <p:cNvPr id="265" name="Google Shape;265;g1387cb9c92e_0_465"/>
            <p:cNvCxnSpPr/>
            <p:nvPr/>
          </p:nvCxnSpPr>
          <p:spPr>
            <a:xfrm>
              <a:off x="557188" y="6126359"/>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266" name="Google Shape;266;g1387cb9c92e_0_465"/>
            <p:cNvCxnSpPr/>
            <p:nvPr/>
          </p:nvCxnSpPr>
          <p:spPr>
            <a:xfrm>
              <a:off x="1732525" y="5973096"/>
              <a:ext cx="0" cy="153300"/>
            </a:xfrm>
            <a:prstGeom prst="straightConnector1">
              <a:avLst/>
            </a:prstGeom>
            <a:noFill/>
            <a:ln cap="flat" cmpd="sng" w="15875">
              <a:solidFill>
                <a:srgbClr val="3F3F3F"/>
              </a:solidFill>
              <a:prstDash val="solid"/>
              <a:miter lim="800000"/>
              <a:headEnd len="sm" w="sm" type="none"/>
              <a:tailEnd len="sm" w="sm" type="none"/>
            </a:ln>
          </p:spPr>
        </p:cxnSp>
        <p:cxnSp>
          <p:nvCxnSpPr>
            <p:cNvPr id="267" name="Google Shape;267;g1387cb9c92e_0_465"/>
            <p:cNvCxnSpPr/>
            <p:nvPr/>
          </p:nvCxnSpPr>
          <p:spPr>
            <a:xfrm>
              <a:off x="251386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68" name="Google Shape;268;g1387cb9c92e_0_465"/>
            <p:cNvCxnSpPr/>
            <p:nvPr/>
          </p:nvCxnSpPr>
          <p:spPr>
            <a:xfrm>
              <a:off x="3106941"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69" name="Google Shape;269;g1387cb9c92e_0_465"/>
            <p:cNvCxnSpPr/>
            <p:nvPr/>
          </p:nvCxnSpPr>
          <p:spPr>
            <a:xfrm>
              <a:off x="379594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70" name="Google Shape;270;g1387cb9c92e_0_465"/>
            <p:cNvCxnSpPr/>
            <p:nvPr/>
          </p:nvCxnSpPr>
          <p:spPr>
            <a:xfrm>
              <a:off x="5290485"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71" name="Google Shape;271;g1387cb9c92e_0_465"/>
            <p:cNvCxnSpPr/>
            <p:nvPr/>
          </p:nvCxnSpPr>
          <p:spPr>
            <a:xfrm>
              <a:off x="5810949"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72" name="Google Shape;272;g1387cb9c92e_0_465"/>
            <p:cNvCxnSpPr/>
            <p:nvPr/>
          </p:nvCxnSpPr>
          <p:spPr>
            <a:xfrm>
              <a:off x="6516087"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273" name="Google Shape;273;g1387cb9c92e_0_465"/>
            <p:cNvCxnSpPr/>
            <p:nvPr/>
          </p:nvCxnSpPr>
          <p:spPr>
            <a:xfrm>
              <a:off x="7850161" y="5973096"/>
              <a:ext cx="0" cy="153300"/>
            </a:xfrm>
            <a:prstGeom prst="straightConnector1">
              <a:avLst/>
            </a:prstGeom>
            <a:noFill/>
            <a:ln cap="flat" cmpd="sng" w="9525">
              <a:solidFill>
                <a:srgbClr val="D8D8D8"/>
              </a:solidFill>
              <a:prstDash val="dash"/>
              <a:miter lim="800000"/>
              <a:headEnd len="sm" w="sm" type="none"/>
              <a:tailEnd len="sm" w="sm" type="none"/>
            </a:ln>
          </p:spPr>
        </p:cxnSp>
      </p:grpSp>
      <p:sp>
        <p:nvSpPr>
          <p:cNvPr id="274" name="Google Shape;274;g1387cb9c92e_0_465"/>
          <p:cNvSpPr txBox="1"/>
          <p:nvPr/>
        </p:nvSpPr>
        <p:spPr>
          <a:xfrm>
            <a:off x="1227231"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275" name="Google Shape;275;g1387cb9c92e_0_465"/>
          <p:cNvSpPr txBox="1"/>
          <p:nvPr/>
        </p:nvSpPr>
        <p:spPr>
          <a:xfrm>
            <a:off x="210575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Nov</a:t>
            </a:r>
            <a:endParaRPr b="0" i="0" sz="1000" u="none" cap="none" strike="noStrike">
              <a:solidFill>
                <a:srgbClr val="FFFFFF"/>
              </a:solidFill>
              <a:latin typeface="Arial"/>
              <a:ea typeface="Arial"/>
              <a:cs typeface="Arial"/>
              <a:sym typeface="Arial"/>
            </a:endParaRPr>
          </a:p>
        </p:txBody>
      </p:sp>
      <p:sp>
        <p:nvSpPr>
          <p:cNvPr id="276" name="Google Shape;276;g1387cb9c92e_0_465"/>
          <p:cNvSpPr txBox="1"/>
          <p:nvPr/>
        </p:nvSpPr>
        <p:spPr>
          <a:xfrm>
            <a:off x="2686285"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0" i="0" sz="1000" u="none" cap="none" strike="noStrike">
              <a:solidFill>
                <a:srgbClr val="FFFFFF"/>
              </a:solidFill>
              <a:latin typeface="Arial"/>
              <a:ea typeface="Arial"/>
              <a:cs typeface="Arial"/>
              <a:sym typeface="Arial"/>
            </a:endParaRPr>
          </a:p>
        </p:txBody>
      </p:sp>
      <p:sp>
        <p:nvSpPr>
          <p:cNvPr id="277" name="Google Shape;277;g1387cb9c92e_0_465"/>
          <p:cNvSpPr txBox="1"/>
          <p:nvPr/>
        </p:nvSpPr>
        <p:spPr>
          <a:xfrm>
            <a:off x="337169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sp>
        <p:nvSpPr>
          <p:cNvPr id="278" name="Google Shape;278;g1387cb9c92e_0_465"/>
          <p:cNvSpPr txBox="1"/>
          <p:nvPr/>
        </p:nvSpPr>
        <p:spPr>
          <a:xfrm>
            <a:off x="4111153"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279" name="Google Shape;279;g1387cb9c92e_0_465"/>
          <p:cNvSpPr txBox="1"/>
          <p:nvPr/>
        </p:nvSpPr>
        <p:spPr>
          <a:xfrm>
            <a:off x="4861483"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280" name="Google Shape;280;g1387cb9c92e_0_465"/>
          <p:cNvSpPr txBox="1"/>
          <p:nvPr/>
        </p:nvSpPr>
        <p:spPr>
          <a:xfrm>
            <a:off x="541422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Feb</a:t>
            </a:r>
            <a:endParaRPr b="0" i="0" sz="1000" u="none" cap="none" strike="noStrike">
              <a:solidFill>
                <a:srgbClr val="FFFFFF"/>
              </a:solidFill>
              <a:latin typeface="Arial"/>
              <a:ea typeface="Arial"/>
              <a:cs typeface="Arial"/>
              <a:sym typeface="Arial"/>
            </a:endParaRPr>
          </a:p>
        </p:txBody>
      </p:sp>
      <p:sp>
        <p:nvSpPr>
          <p:cNvPr id="281" name="Google Shape;281;g1387cb9c92e_0_465"/>
          <p:cNvSpPr txBox="1"/>
          <p:nvPr/>
        </p:nvSpPr>
        <p:spPr>
          <a:xfrm>
            <a:off x="611935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000" u="none" cap="none" strike="noStrike">
              <a:solidFill>
                <a:srgbClr val="FFFFFF"/>
              </a:solidFill>
              <a:latin typeface="Arial"/>
              <a:ea typeface="Arial"/>
              <a:cs typeface="Arial"/>
              <a:sym typeface="Arial"/>
            </a:endParaRPr>
          </a:p>
        </p:txBody>
      </p:sp>
      <p:sp>
        <p:nvSpPr>
          <p:cNvPr id="282" name="Google Shape;282;g1387cb9c92e_0_465"/>
          <p:cNvSpPr txBox="1"/>
          <p:nvPr/>
        </p:nvSpPr>
        <p:spPr>
          <a:xfrm>
            <a:off x="6727307"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283" name="Google Shape;283;g1387cb9c92e_0_465"/>
          <p:cNvSpPr txBox="1"/>
          <p:nvPr/>
        </p:nvSpPr>
        <p:spPr>
          <a:xfrm>
            <a:off x="742922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284" name="Google Shape;284;g1387cb9c92e_0_465"/>
          <p:cNvSpPr txBox="1"/>
          <p:nvPr/>
        </p:nvSpPr>
        <p:spPr>
          <a:xfrm>
            <a:off x="398116"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285" name="Google Shape;285;g1387cb9c92e_0_465"/>
          <p:cNvSpPr txBox="1"/>
          <p:nvPr/>
        </p:nvSpPr>
        <p:spPr>
          <a:xfrm>
            <a:off x="2589083"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286" name="Google Shape;286;g1387cb9c92e_0_465"/>
          <p:cNvSpPr txBox="1"/>
          <p:nvPr/>
        </p:nvSpPr>
        <p:spPr>
          <a:xfrm>
            <a:off x="530515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287" name="Google Shape;287;g1387cb9c92e_0_465"/>
          <p:cNvCxnSpPr/>
          <p:nvPr/>
        </p:nvCxnSpPr>
        <p:spPr>
          <a:xfrm>
            <a:off x="818810"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288" name="Google Shape;288;g1387cb9c92e_0_465"/>
          <p:cNvSpPr txBox="1"/>
          <p:nvPr/>
        </p:nvSpPr>
        <p:spPr>
          <a:xfrm>
            <a:off x="495329" y="60135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cxnSp>
        <p:nvCxnSpPr>
          <p:cNvPr id="289" name="Google Shape;289;g1387cb9c92e_0_465"/>
          <p:cNvCxnSpPr/>
          <p:nvPr/>
        </p:nvCxnSpPr>
        <p:spPr>
          <a:xfrm>
            <a:off x="8266217"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290" name="Google Shape;290;g1387cb9c92e_0_465"/>
          <p:cNvSpPr txBox="1"/>
          <p:nvPr/>
        </p:nvSpPr>
        <p:spPr>
          <a:xfrm>
            <a:off x="801056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sp>
        <p:nvSpPr>
          <p:cNvPr id="291" name="Google Shape;291;g1387cb9c92e_0_465"/>
          <p:cNvSpPr txBox="1"/>
          <p:nvPr/>
        </p:nvSpPr>
        <p:spPr>
          <a:xfrm>
            <a:off x="773293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292" name="Google Shape;292;g1387cb9c92e_0_465"/>
          <p:cNvSpPr txBox="1"/>
          <p:nvPr/>
        </p:nvSpPr>
        <p:spPr>
          <a:xfrm>
            <a:off x="872270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1" i="0" sz="1000" u="none" cap="none" strike="noStrike">
              <a:solidFill>
                <a:srgbClr val="FFFFFF"/>
              </a:solidFill>
              <a:latin typeface="Arial"/>
              <a:ea typeface="Arial"/>
              <a:cs typeface="Arial"/>
              <a:sym typeface="Arial"/>
            </a:endParaRPr>
          </a:p>
        </p:txBody>
      </p:sp>
      <p:sp>
        <p:nvSpPr>
          <p:cNvPr id="293" name="Google Shape;293;g1387cb9c92e_0_465"/>
          <p:cNvSpPr txBox="1"/>
          <p:nvPr/>
        </p:nvSpPr>
        <p:spPr>
          <a:xfrm>
            <a:off x="9602250" y="63681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294" name="Google Shape;294;g1387cb9c92e_0_465"/>
          <p:cNvSpPr txBox="1"/>
          <p:nvPr/>
        </p:nvSpPr>
        <p:spPr>
          <a:xfrm>
            <a:off x="9847838" y="6035264"/>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900" u="none" cap="none" strike="noStrike">
              <a:solidFill>
                <a:srgbClr val="FFFFFF"/>
              </a:solidFill>
              <a:latin typeface="Arial"/>
              <a:ea typeface="Arial"/>
              <a:cs typeface="Arial"/>
              <a:sym typeface="Arial"/>
            </a:endParaRPr>
          </a:p>
        </p:txBody>
      </p:sp>
      <p:sp>
        <p:nvSpPr>
          <p:cNvPr id="295" name="Google Shape;295;g1387cb9c92e_0_465"/>
          <p:cNvSpPr txBox="1"/>
          <p:nvPr/>
        </p:nvSpPr>
        <p:spPr>
          <a:xfrm>
            <a:off x="1068120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August</a:t>
            </a:r>
            <a:endParaRPr b="0" i="0" sz="1000" u="none" cap="none" strike="noStrike">
              <a:solidFill>
                <a:srgbClr val="FFFFFF"/>
              </a:solidFill>
              <a:latin typeface="Arial"/>
              <a:ea typeface="Arial"/>
              <a:cs typeface="Arial"/>
              <a:sym typeface="Arial"/>
            </a:endParaRPr>
          </a:p>
        </p:txBody>
      </p:sp>
      <p:cxnSp>
        <p:nvCxnSpPr>
          <p:cNvPr id="296" name="Google Shape;296;g1387cb9c92e_0_465"/>
          <p:cNvCxnSpPr/>
          <p:nvPr/>
        </p:nvCxnSpPr>
        <p:spPr>
          <a:xfrm>
            <a:off x="9602246" y="57705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297" name="Google Shape;297;g1387cb9c92e_0_465"/>
          <p:cNvGrpSpPr/>
          <p:nvPr/>
        </p:nvGrpSpPr>
        <p:grpSpPr>
          <a:xfrm>
            <a:off x="9869775" y="770146"/>
            <a:ext cx="1610303" cy="4924006"/>
            <a:chOff x="8907703" y="155165"/>
            <a:chExt cx="1738800" cy="5316927"/>
          </a:xfrm>
        </p:grpSpPr>
        <p:sp>
          <p:nvSpPr>
            <p:cNvPr id="298" name="Google Shape;298;g1387cb9c92e_0_465" title="Milestone Arrow"/>
            <p:cNvSpPr/>
            <p:nvPr/>
          </p:nvSpPr>
          <p:spPr>
            <a:xfrm>
              <a:off x="8929731" y="1255293"/>
              <a:ext cx="470400" cy="4216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299" name="Google Shape;299;g1387cb9c92e_0_465" title="Milestone Text"/>
            <p:cNvGrpSpPr/>
            <p:nvPr/>
          </p:nvGrpSpPr>
          <p:grpSpPr>
            <a:xfrm>
              <a:off x="8907703" y="155165"/>
              <a:ext cx="1738800" cy="404312"/>
              <a:chOff x="2061051" y="-964727"/>
              <a:chExt cx="1738800" cy="390112"/>
            </a:xfrm>
          </p:grpSpPr>
          <p:sp>
            <p:nvSpPr>
              <p:cNvPr id="300" name="Google Shape;300;g1387cb9c92e_0_465"/>
              <p:cNvSpPr txBox="1"/>
              <p:nvPr/>
            </p:nvSpPr>
            <p:spPr>
              <a:xfrm>
                <a:off x="2061051" y="-964727"/>
                <a:ext cx="17388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200">
                    <a:solidFill>
                      <a:srgbClr val="FFD966"/>
                    </a:solidFill>
                    <a:latin typeface="Trebuchet MS"/>
                    <a:ea typeface="Trebuchet MS"/>
                    <a:cs typeface="Trebuchet MS"/>
                    <a:sym typeface="Trebuchet MS"/>
                  </a:rPr>
                  <a:t>Open Source </a:t>
                </a:r>
                <a:r>
                  <a:rPr b="0" i="0" lang="en-US" sz="1200" u="none" cap="none" strike="noStrike">
                    <a:solidFill>
                      <a:srgbClr val="FFD966"/>
                    </a:solidFill>
                    <a:latin typeface="Trebuchet MS"/>
                    <a:ea typeface="Trebuchet MS"/>
                    <a:cs typeface="Trebuchet MS"/>
                    <a:sym typeface="Trebuchet MS"/>
                  </a:rPr>
                  <a:t>Forum</a:t>
                </a:r>
                <a:endParaRPr b="0" i="0" sz="1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301" name="Google Shape;301;g1387cb9c92e_0_465"/>
              <p:cNvSpPr txBox="1"/>
              <p:nvPr/>
            </p:nvSpPr>
            <p:spPr>
              <a:xfrm>
                <a:off x="2071216" y="-72851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March 10,2022</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Rez</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DPEL</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RawtoACES</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302" name="Google Shape;302;g1387cb9c92e_0_465" title="Milestone Number"/>
            <p:cNvSpPr/>
            <p:nvPr/>
          </p:nvSpPr>
          <p:spPr>
            <a:xfrm>
              <a:off x="9007886" y="1446869"/>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303" name="Google Shape;303;g1387cb9c92e_0_465"/>
          <p:cNvGrpSpPr/>
          <p:nvPr/>
        </p:nvGrpSpPr>
        <p:grpSpPr>
          <a:xfrm>
            <a:off x="7605800" y="2598900"/>
            <a:ext cx="1044879" cy="3065514"/>
            <a:chOff x="7605800" y="2598900"/>
            <a:chExt cx="1044879" cy="3065514"/>
          </a:xfrm>
        </p:grpSpPr>
        <p:grpSp>
          <p:nvGrpSpPr>
            <p:cNvPr id="304" name="Google Shape;304;g1387cb9c92e_0_465"/>
            <p:cNvGrpSpPr/>
            <p:nvPr/>
          </p:nvGrpSpPr>
          <p:grpSpPr>
            <a:xfrm>
              <a:off x="7605800" y="2598900"/>
              <a:ext cx="1044879" cy="3065514"/>
              <a:chOff x="8672600" y="2598900"/>
              <a:chExt cx="1044879" cy="3065514"/>
            </a:xfrm>
          </p:grpSpPr>
          <p:sp>
            <p:nvSpPr>
              <p:cNvPr id="305" name="Google Shape;305;g1387cb9c92e_0_465" title="Milestone Arrow"/>
              <p:cNvSpPr/>
              <p:nvPr/>
            </p:nvSpPr>
            <p:spPr>
              <a:xfrm>
                <a:off x="8672600" y="33715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306" name="Google Shape;306;g1387cb9c92e_0_465"/>
              <p:cNvSpPr txBox="1"/>
              <p:nvPr/>
            </p:nvSpPr>
            <p:spPr>
              <a:xfrm>
                <a:off x="8675279" y="25989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December 15,</a:t>
                </a:r>
                <a:endParaRPr b="0" i="0" sz="14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Adobe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ETC</a:t>
                </a:r>
                <a:endParaRPr b="0" i="0" sz="1000" u="none" cap="none" strike="noStrike">
                  <a:solidFill>
                    <a:srgbClr val="FFFFFF"/>
                  </a:solidFill>
                  <a:latin typeface="Trebuchet MS"/>
                  <a:ea typeface="Trebuchet MS"/>
                  <a:cs typeface="Trebuchet MS"/>
                  <a:sym typeface="Trebuchet MS"/>
                </a:endParaRPr>
              </a:p>
            </p:txBody>
          </p:sp>
        </p:grpSp>
        <p:sp>
          <p:nvSpPr>
            <p:cNvPr id="307" name="Google Shape;307;g1387cb9c92e_0_465" title="Milestone Number"/>
            <p:cNvSpPr/>
            <p:nvPr/>
          </p:nvSpPr>
          <p:spPr>
            <a:xfrm>
              <a:off x="7694152"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308" name="Google Shape;308;g1387cb9c92e_0_465" title="Milestone 3"/>
          <p:cNvGrpSpPr/>
          <p:nvPr/>
        </p:nvGrpSpPr>
        <p:grpSpPr>
          <a:xfrm>
            <a:off x="10696625" y="1307831"/>
            <a:ext cx="1594670" cy="4381291"/>
            <a:chOff x="3422569" y="708503"/>
            <a:chExt cx="1721920" cy="4730904"/>
          </a:xfrm>
        </p:grpSpPr>
        <p:sp>
          <p:nvSpPr>
            <p:cNvPr id="309" name="Google Shape;309;g1387cb9c92e_0_465" title="Milestone Arrow"/>
            <p:cNvSpPr/>
            <p:nvPr/>
          </p:nvSpPr>
          <p:spPr>
            <a:xfrm>
              <a:off x="3422569" y="2559107"/>
              <a:ext cx="470400" cy="2880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310" name="Google Shape;310;g1387cb9c92e_0_465" title="Milestone Number"/>
            <p:cNvSpPr/>
            <p:nvPr/>
          </p:nvSpPr>
          <p:spPr>
            <a:xfrm>
              <a:off x="3509285" y="273645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US" sz="10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311" name="Google Shape;311;g1387cb9c92e_0_465" title="Milestone Text"/>
            <p:cNvGrpSpPr/>
            <p:nvPr/>
          </p:nvGrpSpPr>
          <p:grpSpPr>
            <a:xfrm>
              <a:off x="3424289" y="708503"/>
              <a:ext cx="1720200" cy="777627"/>
              <a:chOff x="2084850" y="-751088"/>
              <a:chExt cx="1720200" cy="777627"/>
            </a:xfrm>
          </p:grpSpPr>
          <p:sp>
            <p:nvSpPr>
              <p:cNvPr id="312" name="Google Shape;312;g1387cb9c92e_0_465"/>
              <p:cNvSpPr txBox="1"/>
              <p:nvPr/>
            </p:nvSpPr>
            <p:spPr>
              <a:xfrm>
                <a:off x="2084850" y="-751088"/>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2022</a:t>
                </a:r>
                <a:endParaRPr b="0" i="0" sz="1700" u="none" cap="none" strike="noStrike">
                  <a:solidFill>
                    <a:srgbClr val="FFD966"/>
                  </a:solidFill>
                  <a:latin typeface="Arial"/>
                  <a:ea typeface="Arial"/>
                  <a:cs typeface="Arial"/>
                  <a:sym typeface="Arial"/>
                </a:endParaRPr>
              </a:p>
            </p:txBody>
          </p:sp>
          <p:sp>
            <p:nvSpPr>
              <p:cNvPr id="313" name="Google Shape;313;g1387cb9c92e_0_465"/>
              <p:cNvSpPr txBox="1"/>
              <p:nvPr/>
            </p:nvSpPr>
            <p:spPr>
              <a:xfrm>
                <a:off x="2084853" y="-12736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rgbClr val="FFD966"/>
                    </a:solidFill>
                    <a:latin typeface="Trebuchet MS"/>
                    <a:ea typeface="Trebuchet MS"/>
                    <a:cs typeface="Trebuchet MS"/>
                    <a:sym typeface="Trebuchet MS"/>
                  </a:rPr>
                  <a:t>August 8-9</a:t>
                </a:r>
                <a:r>
                  <a:rPr b="0" i="0" lang="en-US" sz="1000" u="none" cap="none" strike="noStrike">
                    <a:solidFill>
                      <a:srgbClr val="FFD966"/>
                    </a:solidFill>
                    <a:latin typeface="Trebuchet MS"/>
                    <a:ea typeface="Trebuchet MS"/>
                    <a:cs typeface="Trebuchet MS"/>
                    <a:sym typeface="Trebuchet MS"/>
                  </a:rPr>
                  <a:t>, 20</a:t>
                </a:r>
                <a:r>
                  <a:rPr lang="en-US" sz="1000">
                    <a:solidFill>
                      <a:srgbClr val="FFD966"/>
                    </a:solidFill>
                    <a:latin typeface="Trebuchet MS"/>
                    <a:ea typeface="Trebuchet MS"/>
                    <a:cs typeface="Trebuchet MS"/>
                    <a:sym typeface="Trebuchet MS"/>
                  </a:rPr>
                  <a:t>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OpenFX</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OpenAssetIO</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 Review Initiative</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Canonical</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Khronos Group</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314" name="Google Shape;314;g1387cb9c92e_0_465"/>
          <p:cNvGrpSpPr/>
          <p:nvPr/>
        </p:nvGrpSpPr>
        <p:grpSpPr>
          <a:xfrm>
            <a:off x="9181500" y="2781632"/>
            <a:ext cx="1042204" cy="2919114"/>
            <a:chOff x="9638700" y="2789700"/>
            <a:chExt cx="1042204" cy="2919114"/>
          </a:xfrm>
        </p:grpSpPr>
        <p:grpSp>
          <p:nvGrpSpPr>
            <p:cNvPr id="315" name="Google Shape;315;g1387cb9c92e_0_465"/>
            <p:cNvGrpSpPr/>
            <p:nvPr/>
          </p:nvGrpSpPr>
          <p:grpSpPr>
            <a:xfrm>
              <a:off x="9638700" y="2789700"/>
              <a:ext cx="1042204" cy="2919114"/>
              <a:chOff x="10172100" y="2789700"/>
              <a:chExt cx="1042204" cy="2919114"/>
            </a:xfrm>
          </p:grpSpPr>
          <p:sp>
            <p:nvSpPr>
              <p:cNvPr id="316" name="Google Shape;316;g1387cb9c92e_0_465" title="Milestone Arrow"/>
              <p:cNvSpPr/>
              <p:nvPr/>
            </p:nvSpPr>
            <p:spPr>
              <a:xfrm>
                <a:off x="10172100" y="34159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317" name="Google Shape;317;g1387cb9c92e_0_465"/>
              <p:cNvSpPr txBox="1"/>
              <p:nvPr/>
            </p:nvSpPr>
            <p:spPr>
              <a:xfrm>
                <a:off x="10172104" y="27897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January 28,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a:t>
                </a:r>
                <a:r>
                  <a:rPr lang="en-US" sz="1000">
                    <a:solidFill>
                      <a:srgbClr val="FFFFFF"/>
                    </a:solidFill>
                    <a:latin typeface="Trebuchet MS"/>
                    <a:ea typeface="Trebuchet MS"/>
                    <a:cs typeface="Trebuchet MS"/>
                    <a:sym typeface="Trebuchet MS"/>
                  </a:rPr>
                  <a:t>evr</a:t>
                </a:r>
                <a:endParaRPr b="0" i="0" sz="1000" u="none" cap="none" strike="noStrike">
                  <a:solidFill>
                    <a:srgbClr val="FFFFFF"/>
                  </a:solidFill>
                  <a:latin typeface="Trebuchet MS"/>
                  <a:ea typeface="Trebuchet MS"/>
                  <a:cs typeface="Trebuchet MS"/>
                  <a:sym typeface="Trebuchet MS"/>
                </a:endParaRPr>
              </a:p>
            </p:txBody>
          </p:sp>
        </p:grpSp>
        <p:sp>
          <p:nvSpPr>
            <p:cNvPr id="318" name="Google Shape;318;g1387cb9c92e_0_465" title="Milestone Number"/>
            <p:cNvSpPr/>
            <p:nvPr/>
          </p:nvSpPr>
          <p:spPr>
            <a:xfrm>
              <a:off x="9730465"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319" name="Google Shape;319;g1387cb9c92e_0_465"/>
          <p:cNvCxnSpPr/>
          <p:nvPr/>
        </p:nvCxnSpPr>
        <p:spPr>
          <a:xfrm>
            <a:off x="4333460"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0" name="Google Shape;320;g1387cb9c92e_0_465"/>
          <p:cNvCxnSpPr/>
          <p:nvPr/>
        </p:nvCxnSpPr>
        <p:spPr>
          <a:xfrm>
            <a:off x="7075336"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1" name="Google Shape;321;g1387cb9c92e_0_465"/>
          <p:cNvCxnSpPr/>
          <p:nvPr/>
        </p:nvCxnSpPr>
        <p:spPr>
          <a:xfrm>
            <a:off x="8968846" y="5743925"/>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22" name="Google Shape;322;g1387cb9c92e_0_465"/>
          <p:cNvSpPr txBox="1"/>
          <p:nvPr/>
        </p:nvSpPr>
        <p:spPr>
          <a:xfrm>
            <a:off x="9345886" y="599365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pic>
        <p:nvPicPr>
          <p:cNvPr descr="Logo&#10;&#10;Description automatically generated" id="323" name="Google Shape;323;g1387cb9c92e_0_465"/>
          <p:cNvPicPr preferRelativeResize="0"/>
          <p:nvPr/>
        </p:nvPicPr>
        <p:blipFill rotWithShape="1">
          <a:blip r:embed="rId5">
            <a:alphaModFix/>
          </a:blip>
          <a:srcRect b="0" l="0" r="0" t="22130"/>
          <a:stretch/>
        </p:blipFill>
        <p:spPr>
          <a:xfrm>
            <a:off x="11241025" y="137339"/>
            <a:ext cx="950975" cy="715575"/>
          </a:xfrm>
          <a:prstGeom prst="rect">
            <a:avLst/>
          </a:prstGeom>
          <a:noFill/>
          <a:ln>
            <a:noFill/>
          </a:ln>
        </p:spPr>
      </p:pic>
      <p:cxnSp>
        <p:nvCxnSpPr>
          <p:cNvPr id="324" name="Google Shape;324;g1387cb9c92e_0_465"/>
          <p:cNvCxnSpPr/>
          <p:nvPr/>
        </p:nvCxnSpPr>
        <p:spPr>
          <a:xfrm>
            <a:off x="10191196" y="57675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5" name="Google Shape;325;g1387cb9c92e_0_465"/>
          <p:cNvCxnSpPr/>
          <p:nvPr/>
        </p:nvCxnSpPr>
        <p:spPr>
          <a:xfrm>
            <a:off x="10893171" y="5743913"/>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387cb9c92e_0_589"/>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331" name="Google Shape;331;g1387cb9c92e_0_589"/>
          <p:cNvSpPr txBox="1"/>
          <p:nvPr>
            <p:ph idx="12" type="sldNum"/>
          </p:nvPr>
        </p:nvSpPr>
        <p:spPr>
          <a:xfrm>
            <a:off x="10741980" y="6356350"/>
            <a:ext cx="6117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32" name="Google Shape;332;g1387cb9c92e_0_589"/>
          <p:cNvPicPr preferRelativeResize="0"/>
          <p:nvPr/>
        </p:nvPicPr>
        <p:blipFill>
          <a:blip r:embed="rId3">
            <a:alphaModFix/>
          </a:blip>
          <a:stretch>
            <a:fillRect/>
          </a:stretch>
        </p:blipFill>
        <p:spPr>
          <a:xfrm>
            <a:off x="152400" y="1887925"/>
            <a:ext cx="5744271" cy="4482102"/>
          </a:xfrm>
          <a:prstGeom prst="rect">
            <a:avLst/>
          </a:prstGeom>
          <a:noFill/>
          <a:ln>
            <a:noFill/>
          </a:ln>
        </p:spPr>
      </p:pic>
      <p:pic>
        <p:nvPicPr>
          <p:cNvPr id="333" name="Google Shape;333;g1387cb9c92e_0_589"/>
          <p:cNvPicPr preferRelativeResize="0"/>
          <p:nvPr/>
        </p:nvPicPr>
        <p:blipFill>
          <a:blip r:embed="rId4">
            <a:alphaModFix/>
          </a:blip>
          <a:stretch>
            <a:fillRect/>
          </a:stretch>
        </p:blipFill>
        <p:spPr>
          <a:xfrm>
            <a:off x="9324725" y="2075462"/>
            <a:ext cx="2638678" cy="3630436"/>
          </a:xfrm>
          <a:prstGeom prst="rect">
            <a:avLst/>
          </a:prstGeom>
          <a:noFill/>
          <a:ln>
            <a:noFill/>
          </a:ln>
        </p:spPr>
      </p:pic>
      <p:sp>
        <p:nvSpPr>
          <p:cNvPr id="334" name="Google Shape;334;g1387cb9c92e_0_589"/>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335" name="Google Shape;335;g1387cb9c92e_0_589"/>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336" name="Google Shape;336;g1387cb9c92e_0_589"/>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337" name="Google Shape;337;g1387cb9c92e_0_589"/>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338" name="Google Shape;338;g1387cb9c92e_0_589"/>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339" name="Google Shape;339;g1387cb9c92e_0_589"/>
          <p:cNvPicPr preferRelativeResize="0"/>
          <p:nvPr/>
        </p:nvPicPr>
        <p:blipFill>
          <a:blip r:embed="rId5">
            <a:alphaModFix/>
          </a:blip>
          <a:stretch>
            <a:fillRect/>
          </a:stretch>
        </p:blipFill>
        <p:spPr>
          <a:xfrm>
            <a:off x="10741966" y="5057213"/>
            <a:ext cx="1247900" cy="297120"/>
          </a:xfrm>
          <a:prstGeom prst="rect">
            <a:avLst/>
          </a:prstGeom>
          <a:noFill/>
          <a:ln>
            <a:noFill/>
          </a:ln>
        </p:spPr>
      </p:pic>
      <p:pic>
        <p:nvPicPr>
          <p:cNvPr id="340" name="Google Shape;340;g1387cb9c92e_0_589"/>
          <p:cNvPicPr preferRelativeResize="0"/>
          <p:nvPr/>
        </p:nvPicPr>
        <p:blipFill>
          <a:blip r:embed="rId6">
            <a:alphaModFix/>
          </a:blip>
          <a:stretch>
            <a:fillRect/>
          </a:stretch>
        </p:blipFill>
        <p:spPr>
          <a:xfrm>
            <a:off x="6328200" y="2289025"/>
            <a:ext cx="2641199" cy="3246873"/>
          </a:xfrm>
          <a:prstGeom prst="rect">
            <a:avLst/>
          </a:prstGeom>
          <a:noFill/>
          <a:ln>
            <a:noFill/>
          </a:ln>
        </p:spPr>
      </p:pic>
      <p:pic>
        <p:nvPicPr>
          <p:cNvPr id="341" name="Google Shape;341;g1387cb9c92e_0_589"/>
          <p:cNvPicPr preferRelativeResize="0"/>
          <p:nvPr/>
        </p:nvPicPr>
        <p:blipFill>
          <a:blip r:embed="rId7">
            <a:alphaModFix/>
          </a:blip>
          <a:stretch>
            <a:fillRect/>
          </a:stretch>
        </p:blipFill>
        <p:spPr>
          <a:xfrm>
            <a:off x="8112473" y="5098924"/>
            <a:ext cx="856924" cy="2136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387cb9c92e_0_605"/>
          <p:cNvSpPr txBox="1"/>
          <p:nvPr>
            <p:ph idx="1" type="body"/>
          </p:nvPr>
        </p:nvSpPr>
        <p:spPr>
          <a:xfrm>
            <a:off x="558275" y="2290575"/>
            <a:ext cx="11554200" cy="40380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347" name="Google Shape;347;g1387cb9c92e_0_605"/>
          <p:cNvSpPr txBox="1"/>
          <p:nvPr/>
        </p:nvSpPr>
        <p:spPr>
          <a:xfrm>
            <a:off x="3202491" y="404265"/>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Mission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387cb9c92e_0_610"/>
          <p:cNvSpPr txBox="1"/>
          <p:nvPr/>
        </p:nvSpPr>
        <p:spPr>
          <a:xfrm>
            <a:off x="218400" y="1891900"/>
            <a:ext cx="11755200" cy="4354500"/>
          </a:xfrm>
          <a:prstGeom prst="rect">
            <a:avLst/>
          </a:prstGeom>
          <a:noFill/>
          <a:ln>
            <a:noFill/>
          </a:ln>
        </p:spPr>
        <p:txBody>
          <a:bodyPr anchorCtr="0" anchor="t" bIns="45675" lIns="45675" spcFirstLastPara="1" rIns="45675" wrap="square" tIns="45675">
            <a:normAutofit/>
          </a:bodyPr>
          <a:lstStyle/>
          <a:p>
            <a:pPr indent="-374650" lvl="0" marL="381000" marR="0" rtl="0" algn="l">
              <a:lnSpc>
                <a:spcPct val="100000"/>
              </a:lnSpc>
              <a:spcBef>
                <a:spcPts val="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a </a:t>
            </a:r>
            <a:r>
              <a:rPr b="1" i="1" lang="en-US" sz="2400" u="none" cap="none" strike="noStrike">
                <a:solidFill>
                  <a:srgbClr val="B49823"/>
                </a:solidFill>
                <a:latin typeface="Arial"/>
                <a:ea typeface="Arial"/>
                <a:cs typeface="Arial"/>
                <a:sym typeface="Arial"/>
              </a:rPr>
              <a:t>neutral forum</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to coordinate cross-project efforts, establish best practices and share resources.</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Develop an open </a:t>
            </a:r>
            <a:r>
              <a:rPr b="1" i="1" lang="en-US" sz="2400" u="none" cap="none" strike="noStrike">
                <a:solidFill>
                  <a:srgbClr val="B49823"/>
                </a:solidFill>
                <a:latin typeface="Arial"/>
                <a:ea typeface="Arial"/>
                <a:cs typeface="Arial"/>
                <a:sym typeface="Arial"/>
              </a:rPr>
              <a:t>continuous integration</a:t>
            </a:r>
            <a:r>
              <a:rPr b="0" i="0" lang="en-US" sz="2400" u="none" cap="none" strike="noStrike">
                <a:solidFill>
                  <a:srgbClr val="B49823"/>
                </a:solidFill>
                <a:latin typeface="Arial"/>
                <a:ea typeface="Arial"/>
                <a:cs typeface="Arial"/>
                <a:sym typeface="Arial"/>
              </a:rPr>
              <a:t> (CI)</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build infrastructure to enable reference builds from the community.</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Streamline development for build and runtime environments through the sharing of </a:t>
            </a:r>
            <a:r>
              <a:rPr b="1" i="1" lang="en-US" sz="2400" u="none" cap="none" strike="noStrike">
                <a:solidFill>
                  <a:srgbClr val="B49823"/>
                </a:solidFill>
                <a:latin typeface="Arial"/>
                <a:ea typeface="Arial"/>
                <a:cs typeface="Arial"/>
                <a:sym typeface="Arial"/>
              </a:rPr>
              <a:t>open source build configurations</a:t>
            </a:r>
            <a:r>
              <a:rPr b="0" i="1" lang="en-US" sz="2400" u="none" cap="none" strike="noStrike">
                <a:solidFill>
                  <a:srgbClr val="B49823"/>
                </a:solidFill>
                <a:latin typeface="Arial"/>
                <a:ea typeface="Arial"/>
                <a:cs typeface="Arial"/>
                <a:sym typeface="Arial"/>
              </a:rPr>
              <a:t>, </a:t>
            </a:r>
            <a:r>
              <a:rPr b="1" i="1" lang="en-US" sz="2400" u="none" cap="none" strike="noStrike">
                <a:solidFill>
                  <a:srgbClr val="B49823"/>
                </a:solidFill>
                <a:latin typeface="Arial"/>
                <a:ea typeface="Arial"/>
                <a:cs typeface="Arial"/>
                <a:sym typeface="Arial"/>
              </a:rPr>
              <a:t>scripts and recipes</a:t>
            </a:r>
            <a:r>
              <a:rPr b="0" i="0" lang="en-US" sz="1800" u="none" cap="none" strike="noStrike">
                <a:solidFill>
                  <a:srgbClr val="B49823"/>
                </a:solidFill>
                <a:latin typeface="Arial"/>
                <a:ea typeface="Arial"/>
                <a:cs typeface="Arial"/>
                <a:sym typeface="Arial"/>
              </a:rPr>
              <a:t>.</a:t>
            </a:r>
            <a:endParaRPr b="0" i="0" sz="25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individuals and organizations with a </a:t>
            </a:r>
            <a:r>
              <a:rPr b="1" i="1" lang="en-US" sz="2400" u="none" cap="none" strike="noStrike">
                <a:solidFill>
                  <a:srgbClr val="B49823"/>
                </a:solidFill>
                <a:latin typeface="Arial"/>
                <a:ea typeface="Arial"/>
                <a:cs typeface="Arial"/>
                <a:sym typeface="Arial"/>
              </a:rPr>
              <a:t>clear path for participation</a:t>
            </a:r>
            <a:r>
              <a:rPr b="0" i="1" lang="en-US" sz="25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code contribution.</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better, </a:t>
            </a:r>
            <a:r>
              <a:rPr b="1" i="1" lang="en-US" sz="2400" u="none" cap="none" strike="noStrike">
                <a:solidFill>
                  <a:srgbClr val="B49823"/>
                </a:solidFill>
                <a:latin typeface="Arial"/>
                <a:ea typeface="Arial"/>
                <a:cs typeface="Arial"/>
                <a:sym typeface="Arial"/>
              </a:rPr>
              <a:t>more consistent licensing</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through a shared licensing template.</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Create working groups for exploration of </a:t>
            </a:r>
            <a:r>
              <a:rPr b="1" i="1" lang="en-US" sz="2400" u="none" cap="none" strike="noStrike">
                <a:solidFill>
                  <a:srgbClr val="B49823"/>
                </a:solidFill>
                <a:latin typeface="Arial"/>
                <a:ea typeface="Arial"/>
                <a:cs typeface="Arial"/>
                <a:sym typeface="Arial"/>
              </a:rPr>
              <a:t>new or larger projects.</a:t>
            </a:r>
            <a:endParaRPr b="1" i="0" sz="24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Focus on </a:t>
            </a:r>
            <a:r>
              <a:rPr b="1" i="1" lang="en-US" sz="2400" u="none" cap="none" strike="noStrike">
                <a:solidFill>
                  <a:srgbClr val="B49823"/>
                </a:solidFill>
                <a:latin typeface="Arial"/>
                <a:ea typeface="Arial"/>
                <a:cs typeface="Arial"/>
                <a:sym typeface="Arial"/>
              </a:rPr>
              <a:t>diversity and inclusion</a:t>
            </a:r>
            <a:r>
              <a:rPr b="1"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raising the profile of software engineers</a:t>
            </a:r>
            <a:r>
              <a:rPr b="0"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in our industry.</a:t>
            </a:r>
            <a:endParaRPr b="0" i="0" sz="2500" u="none" cap="none" strike="noStrike">
              <a:solidFill>
                <a:srgbClr val="000000"/>
              </a:solidFill>
              <a:latin typeface="Arial"/>
              <a:ea typeface="Arial"/>
              <a:cs typeface="Arial"/>
              <a:sym typeface="Arial"/>
            </a:endParaRPr>
          </a:p>
        </p:txBody>
      </p:sp>
      <p:sp>
        <p:nvSpPr>
          <p:cNvPr id="353" name="Google Shape;353;g1387cb9c92e_0_610"/>
          <p:cNvSpPr txBox="1"/>
          <p:nvPr/>
        </p:nvSpPr>
        <p:spPr>
          <a:xfrm>
            <a:off x="3202491" y="404265"/>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Goals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387cb9c92e_0_615"/>
          <p:cNvSpPr txBox="1"/>
          <p:nvPr>
            <p:ph type="title"/>
          </p:nvPr>
        </p:nvSpPr>
        <p:spPr>
          <a:xfrm>
            <a:off x="2282400" y="0"/>
            <a:ext cx="7627200" cy="1126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359" name="Google Shape;359;g1387cb9c92e_0_615"/>
          <p:cNvSpPr txBox="1"/>
          <p:nvPr/>
        </p:nvSpPr>
        <p:spPr>
          <a:xfrm>
            <a:off x="2475515" y="2518882"/>
            <a:ext cx="2218500" cy="157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sp>
        <p:nvSpPr>
          <p:cNvPr id="360" name="Google Shape;360;g1387cb9c92e_0_615"/>
          <p:cNvSpPr txBox="1"/>
          <p:nvPr/>
        </p:nvSpPr>
        <p:spPr>
          <a:xfrm>
            <a:off x="5001258" y="2472988"/>
            <a:ext cx="2476200" cy="271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Google Cloud </a:t>
            </a:r>
            <a:r>
              <a:rPr b="0" i="0" lang="en-US" sz="900" u="none" cap="none" strike="noStrike">
                <a:solidFill>
                  <a:srgbClr val="D9D9D9"/>
                </a:solidFill>
                <a:latin typeface="Arial"/>
                <a:ea typeface="Arial"/>
                <a:cs typeface="Arial"/>
                <a:sym typeface="Arial"/>
              </a:rPr>
              <a:t>and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grpSp>
        <p:nvGrpSpPr>
          <p:cNvPr id="361" name="Google Shape;361;g1387cb9c92e_0_615"/>
          <p:cNvGrpSpPr/>
          <p:nvPr/>
        </p:nvGrpSpPr>
        <p:grpSpPr>
          <a:xfrm>
            <a:off x="362913" y="3287704"/>
            <a:ext cx="1512869" cy="1190336"/>
            <a:chOff x="298402" y="3146745"/>
            <a:chExt cx="1561913" cy="1190336"/>
          </a:xfrm>
        </p:grpSpPr>
        <p:sp>
          <p:nvSpPr>
            <p:cNvPr id="362" name="Google Shape;362;g1387cb9c92e_0_615"/>
            <p:cNvSpPr txBox="1"/>
            <p:nvPr/>
          </p:nvSpPr>
          <p:spPr>
            <a:xfrm>
              <a:off x="498807" y="4179881"/>
              <a:ext cx="11610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Lucasfilm</a:t>
              </a:r>
              <a:endParaRPr b="0" i="0" sz="1300" u="none" cap="none" strike="noStrike">
                <a:solidFill>
                  <a:srgbClr val="000000"/>
                </a:solidFill>
                <a:latin typeface="Arial"/>
                <a:ea typeface="Arial"/>
                <a:cs typeface="Arial"/>
                <a:sym typeface="Arial"/>
              </a:endParaRPr>
            </a:p>
          </p:txBody>
        </p:sp>
        <p:pic>
          <p:nvPicPr>
            <p:cNvPr id="363" name="Google Shape;363;g1387cb9c92e_0_615"/>
            <p:cNvPicPr preferRelativeResize="0"/>
            <p:nvPr/>
          </p:nvPicPr>
          <p:blipFill>
            <a:blip r:embed="rId3">
              <a:alphaModFix/>
            </a:blip>
            <a:stretch>
              <a:fillRect/>
            </a:stretch>
          </p:blipFill>
          <p:spPr>
            <a:xfrm>
              <a:off x="298402" y="3146745"/>
              <a:ext cx="1561913" cy="1111541"/>
            </a:xfrm>
            <a:prstGeom prst="rect">
              <a:avLst/>
            </a:prstGeom>
            <a:noFill/>
            <a:ln>
              <a:noFill/>
            </a:ln>
          </p:spPr>
        </p:pic>
      </p:grpSp>
      <p:grpSp>
        <p:nvGrpSpPr>
          <p:cNvPr id="364" name="Google Shape;364;g1387cb9c92e_0_615"/>
          <p:cNvGrpSpPr/>
          <p:nvPr/>
        </p:nvGrpSpPr>
        <p:grpSpPr>
          <a:xfrm>
            <a:off x="10237254" y="1486950"/>
            <a:ext cx="1422184" cy="1189119"/>
            <a:chOff x="10290604" y="1185800"/>
            <a:chExt cx="1422184" cy="1189119"/>
          </a:xfrm>
        </p:grpSpPr>
        <p:pic>
          <p:nvPicPr>
            <p:cNvPr descr="&lt;MaterialX Logo&gt;" id="365" name="Google Shape;365;g1387cb9c92e_0_615"/>
            <p:cNvPicPr preferRelativeResize="0"/>
            <p:nvPr/>
          </p:nvPicPr>
          <p:blipFill>
            <a:blip r:embed="rId4">
              <a:alphaModFix/>
            </a:blip>
            <a:stretch>
              <a:fillRect/>
            </a:stretch>
          </p:blipFill>
          <p:spPr>
            <a:xfrm>
              <a:off x="10290604" y="1185800"/>
              <a:ext cx="1422184" cy="1026997"/>
            </a:xfrm>
            <a:prstGeom prst="rect">
              <a:avLst/>
            </a:prstGeom>
            <a:noFill/>
            <a:ln>
              <a:noFill/>
            </a:ln>
          </p:spPr>
        </p:pic>
        <p:sp>
          <p:nvSpPr>
            <p:cNvPr id="366" name="Google Shape;366;g1387cb9c92e_0_615"/>
            <p:cNvSpPr txBox="1"/>
            <p:nvPr/>
          </p:nvSpPr>
          <p:spPr>
            <a:xfrm>
              <a:off x="10509182" y="2218019"/>
              <a:ext cx="11307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Lucasfilm</a:t>
              </a:r>
              <a:endParaRPr b="0" i="0" sz="1200" u="none" cap="none" strike="noStrike">
                <a:solidFill>
                  <a:srgbClr val="000000"/>
                </a:solidFill>
                <a:latin typeface="Arial"/>
                <a:ea typeface="Arial"/>
                <a:cs typeface="Arial"/>
                <a:sym typeface="Arial"/>
              </a:endParaRPr>
            </a:p>
          </p:txBody>
        </p:sp>
      </p:grpSp>
      <p:grpSp>
        <p:nvGrpSpPr>
          <p:cNvPr id="367" name="Google Shape;367;g1387cb9c92e_0_615"/>
          <p:cNvGrpSpPr/>
          <p:nvPr/>
        </p:nvGrpSpPr>
        <p:grpSpPr>
          <a:xfrm>
            <a:off x="5001258" y="3287668"/>
            <a:ext cx="2476200" cy="1316023"/>
            <a:chOff x="5013634" y="3172215"/>
            <a:chExt cx="2476200" cy="1316023"/>
          </a:xfrm>
        </p:grpSpPr>
        <p:sp>
          <p:nvSpPr>
            <p:cNvPr id="368" name="Google Shape;368;g1387cb9c92e_0_615"/>
            <p:cNvSpPr txBox="1"/>
            <p:nvPr/>
          </p:nvSpPr>
          <p:spPr>
            <a:xfrm>
              <a:off x="5013634" y="4096739"/>
              <a:ext cx="2476200" cy="3915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Sony Pictures Imageworks</a:t>
              </a:r>
              <a:endParaRPr b="0" i="0" sz="1400" u="none" cap="none" strike="noStrike">
                <a:solidFill>
                  <a:srgbClr val="7F7F7F"/>
                </a:solidFill>
                <a:latin typeface="Arial"/>
                <a:ea typeface="Arial"/>
                <a:cs typeface="Arial"/>
                <a:sym typeface="Arial"/>
              </a:endParaRPr>
            </a:p>
          </p:txBody>
        </p:sp>
        <p:pic>
          <p:nvPicPr>
            <p:cNvPr id="369" name="Google Shape;369;g1387cb9c92e_0_615"/>
            <p:cNvPicPr preferRelativeResize="0"/>
            <p:nvPr/>
          </p:nvPicPr>
          <p:blipFill>
            <a:blip r:embed="rId5">
              <a:alphaModFix/>
            </a:blip>
            <a:stretch>
              <a:fillRect/>
            </a:stretch>
          </p:blipFill>
          <p:spPr>
            <a:xfrm>
              <a:off x="5521560" y="3172215"/>
              <a:ext cx="1460442" cy="894315"/>
            </a:xfrm>
            <a:prstGeom prst="rect">
              <a:avLst/>
            </a:prstGeom>
            <a:noFill/>
            <a:ln>
              <a:noFill/>
            </a:ln>
          </p:spPr>
        </p:pic>
      </p:grpSp>
      <p:sp>
        <p:nvSpPr>
          <p:cNvPr id="370" name="Google Shape;370;g1387cb9c92e_0_615"/>
          <p:cNvSpPr txBox="1"/>
          <p:nvPr/>
        </p:nvSpPr>
        <p:spPr>
          <a:xfrm>
            <a:off x="198245" y="2370414"/>
            <a:ext cx="1891200" cy="1569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Dreamworks Animation</a:t>
            </a:r>
            <a:endParaRPr b="0" i="0" sz="1100" u="none" cap="none" strike="noStrike">
              <a:solidFill>
                <a:srgbClr val="000000"/>
              </a:solidFill>
              <a:latin typeface="Arial"/>
              <a:ea typeface="Arial"/>
              <a:cs typeface="Arial"/>
              <a:sym typeface="Arial"/>
            </a:endParaRPr>
          </a:p>
        </p:txBody>
      </p:sp>
      <p:pic>
        <p:nvPicPr>
          <p:cNvPr id="371" name="Google Shape;371;g1387cb9c92e_0_615"/>
          <p:cNvPicPr preferRelativeResize="0"/>
          <p:nvPr/>
        </p:nvPicPr>
        <p:blipFill>
          <a:blip r:embed="rId6">
            <a:alphaModFix/>
          </a:blip>
          <a:stretch>
            <a:fillRect/>
          </a:stretch>
        </p:blipFill>
        <p:spPr>
          <a:xfrm>
            <a:off x="484278" y="1338200"/>
            <a:ext cx="1319135" cy="960535"/>
          </a:xfrm>
          <a:prstGeom prst="rect">
            <a:avLst/>
          </a:prstGeom>
          <a:noFill/>
          <a:ln>
            <a:noFill/>
          </a:ln>
        </p:spPr>
      </p:pic>
      <p:pic>
        <p:nvPicPr>
          <p:cNvPr id="372" name="Google Shape;372;g1387cb9c92e_0_615"/>
          <p:cNvPicPr preferRelativeResize="0"/>
          <p:nvPr>
            <p:ph idx="2" type="pic"/>
          </p:nvPr>
        </p:nvPicPr>
        <p:blipFill>
          <a:blip r:embed="rId7">
            <a:alphaModFix/>
          </a:blip>
          <a:stretch>
            <a:fillRect/>
          </a:stretch>
        </p:blipFill>
        <p:spPr>
          <a:xfrm>
            <a:off x="5735762" y="1338200"/>
            <a:ext cx="942827" cy="1074519"/>
          </a:xfrm>
          <a:prstGeom prst="rect">
            <a:avLst/>
          </a:prstGeom>
          <a:noFill/>
          <a:ln>
            <a:noFill/>
          </a:ln>
        </p:spPr>
      </p:pic>
      <p:pic>
        <p:nvPicPr>
          <p:cNvPr id="373" name="Google Shape;373;g1387cb9c92e_0_615"/>
          <p:cNvPicPr preferRelativeResize="0"/>
          <p:nvPr>
            <p:ph idx="3" type="pic"/>
          </p:nvPr>
        </p:nvPicPr>
        <p:blipFill>
          <a:blip r:embed="rId8">
            <a:alphaModFix/>
          </a:blip>
          <a:stretch>
            <a:fillRect/>
          </a:stretch>
        </p:blipFill>
        <p:spPr>
          <a:xfrm>
            <a:off x="2873716" y="1338200"/>
            <a:ext cx="1331213" cy="1016953"/>
          </a:xfrm>
          <a:prstGeom prst="rect">
            <a:avLst/>
          </a:prstGeom>
          <a:noFill/>
          <a:ln>
            <a:noFill/>
          </a:ln>
        </p:spPr>
      </p:pic>
      <p:grpSp>
        <p:nvGrpSpPr>
          <p:cNvPr id="374" name="Google Shape;374;g1387cb9c92e_0_615"/>
          <p:cNvGrpSpPr/>
          <p:nvPr/>
        </p:nvGrpSpPr>
        <p:grpSpPr>
          <a:xfrm>
            <a:off x="2569858" y="3287666"/>
            <a:ext cx="2095649" cy="974822"/>
            <a:chOff x="2610049" y="3093437"/>
            <a:chExt cx="2161800" cy="974822"/>
          </a:xfrm>
        </p:grpSpPr>
        <p:sp>
          <p:nvSpPr>
            <p:cNvPr id="375" name="Google Shape;375;g1387cb9c92e_0_615"/>
            <p:cNvSpPr txBox="1"/>
            <p:nvPr/>
          </p:nvSpPr>
          <p:spPr>
            <a:xfrm>
              <a:off x="2610049" y="3911059"/>
              <a:ext cx="21618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Pixar Animation Studios</a:t>
              </a:r>
              <a:endParaRPr b="0" i="0" sz="1300" u="none" cap="none" strike="noStrike">
                <a:solidFill>
                  <a:srgbClr val="000000"/>
                </a:solidFill>
                <a:latin typeface="Arial"/>
                <a:ea typeface="Arial"/>
                <a:cs typeface="Arial"/>
                <a:sym typeface="Arial"/>
              </a:endParaRPr>
            </a:p>
          </p:txBody>
        </p:sp>
        <p:pic>
          <p:nvPicPr>
            <p:cNvPr id="376" name="Google Shape;376;g1387cb9c92e_0_615"/>
            <p:cNvPicPr preferRelativeResize="0"/>
            <p:nvPr/>
          </p:nvPicPr>
          <p:blipFill>
            <a:blip r:embed="rId9">
              <a:alphaModFix/>
            </a:blip>
            <a:stretch>
              <a:fillRect/>
            </a:stretch>
          </p:blipFill>
          <p:spPr>
            <a:xfrm>
              <a:off x="2679570" y="3093437"/>
              <a:ext cx="2022851" cy="680504"/>
            </a:xfrm>
            <a:prstGeom prst="rect">
              <a:avLst/>
            </a:prstGeom>
            <a:noFill/>
            <a:ln>
              <a:noFill/>
            </a:ln>
          </p:spPr>
        </p:pic>
      </p:grpSp>
      <p:grpSp>
        <p:nvGrpSpPr>
          <p:cNvPr id="377" name="Google Shape;377;g1387cb9c92e_0_615"/>
          <p:cNvGrpSpPr/>
          <p:nvPr/>
        </p:nvGrpSpPr>
        <p:grpSpPr>
          <a:xfrm>
            <a:off x="8040002" y="3287668"/>
            <a:ext cx="1634700" cy="1173653"/>
            <a:chOff x="8051820" y="3096720"/>
            <a:chExt cx="1634700" cy="1173653"/>
          </a:xfrm>
        </p:grpSpPr>
        <p:sp>
          <p:nvSpPr>
            <p:cNvPr id="378" name="Google Shape;378;g1387cb9c92e_0_615"/>
            <p:cNvSpPr txBox="1"/>
            <p:nvPr/>
          </p:nvSpPr>
          <p:spPr>
            <a:xfrm>
              <a:off x="8051820" y="4113173"/>
              <a:ext cx="16347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Allan Johns</a:t>
              </a:r>
              <a:endParaRPr b="0" i="0" sz="1100" u="none" cap="none" strike="noStrike">
                <a:solidFill>
                  <a:srgbClr val="000000"/>
                </a:solidFill>
                <a:latin typeface="Arial"/>
                <a:ea typeface="Arial"/>
                <a:cs typeface="Arial"/>
                <a:sym typeface="Arial"/>
              </a:endParaRPr>
            </a:p>
          </p:txBody>
        </p:sp>
        <p:pic>
          <p:nvPicPr>
            <p:cNvPr id="379" name="Google Shape;379;g1387cb9c92e_0_615"/>
            <p:cNvPicPr preferRelativeResize="0"/>
            <p:nvPr/>
          </p:nvPicPr>
          <p:blipFill>
            <a:blip r:embed="rId10">
              <a:alphaModFix/>
            </a:blip>
            <a:stretch>
              <a:fillRect/>
            </a:stretch>
          </p:blipFill>
          <p:spPr>
            <a:xfrm>
              <a:off x="8366331" y="3096720"/>
              <a:ext cx="1034362" cy="968256"/>
            </a:xfrm>
            <a:prstGeom prst="rect">
              <a:avLst/>
            </a:prstGeom>
            <a:noFill/>
            <a:ln>
              <a:noFill/>
            </a:ln>
          </p:spPr>
        </p:pic>
      </p:grpSp>
      <p:grpSp>
        <p:nvGrpSpPr>
          <p:cNvPr id="380" name="Google Shape;380;g1387cb9c92e_0_615"/>
          <p:cNvGrpSpPr/>
          <p:nvPr/>
        </p:nvGrpSpPr>
        <p:grpSpPr>
          <a:xfrm>
            <a:off x="10146545" y="3287668"/>
            <a:ext cx="1710300" cy="1189367"/>
            <a:chOff x="1848463" y="5093922"/>
            <a:chExt cx="1710300" cy="1189367"/>
          </a:xfrm>
        </p:grpSpPr>
        <p:sp>
          <p:nvSpPr>
            <p:cNvPr id="381" name="Google Shape;381;g1387cb9c92e_0_615"/>
            <p:cNvSpPr txBox="1"/>
            <p:nvPr/>
          </p:nvSpPr>
          <p:spPr>
            <a:xfrm>
              <a:off x="1848463" y="6088889"/>
              <a:ext cx="17103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a:t>
              </a:r>
              <a:r>
                <a:rPr lang="en-US" sz="900">
                  <a:solidFill>
                    <a:srgbClr val="D9D9D9"/>
                  </a:solidFill>
                </a:rPr>
                <a:t>reated</a:t>
              </a:r>
              <a:r>
                <a:rPr b="0" i="0" lang="en-US" sz="900" u="none" cap="none" strike="noStrike">
                  <a:solidFill>
                    <a:srgbClr val="D9D9D9"/>
                  </a:solidFill>
                  <a:latin typeface="Arial"/>
                  <a:ea typeface="Arial"/>
                  <a:cs typeface="Arial"/>
                  <a:sym typeface="Arial"/>
                </a:rPr>
                <a:t>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extLst>
                    <a:ext uri="http://customooxmlschemas.google.com/">
                      <go:slidesCustomData xmlns:go="http://customooxmlschemas.google.com/" textRoundtripDataId="0"/>
                    </a:ext>
                  </a:extLst>
                </a:rPr>
                <a:t>Academy</a:t>
              </a:r>
              <a:r>
                <a:rPr b="0" i="0" lang="en-US" sz="1300" u="none" cap="none" strike="noStrike">
                  <a:solidFill>
                    <a:srgbClr val="7F7F7F"/>
                  </a:solidFill>
                  <a:latin typeface="Arial"/>
                  <a:ea typeface="Arial"/>
                  <a:cs typeface="Arial"/>
                  <a:sym typeface="Arial"/>
                </a:rPr>
                <a:t> Software Foundation</a:t>
              </a:r>
              <a:endParaRPr b="0" i="0" sz="1100" u="none" cap="none" strike="noStrike">
                <a:solidFill>
                  <a:srgbClr val="000000"/>
                </a:solidFill>
                <a:latin typeface="Arial"/>
                <a:ea typeface="Arial"/>
                <a:cs typeface="Arial"/>
                <a:sym typeface="Arial"/>
              </a:endParaRPr>
            </a:p>
          </p:txBody>
        </p:sp>
        <p:pic>
          <p:nvPicPr>
            <p:cNvPr id="382" name="Google Shape;382;g1387cb9c92e_0_615"/>
            <p:cNvPicPr preferRelativeResize="0"/>
            <p:nvPr/>
          </p:nvPicPr>
          <p:blipFill rotWithShape="1">
            <a:blip r:embed="rId11">
              <a:alphaModFix/>
            </a:blip>
            <a:srcRect b="0" l="0" r="0" t="0"/>
            <a:stretch/>
          </p:blipFill>
          <p:spPr>
            <a:xfrm>
              <a:off x="2212529" y="5093922"/>
              <a:ext cx="982168" cy="960565"/>
            </a:xfrm>
            <a:prstGeom prst="rect">
              <a:avLst/>
            </a:prstGeom>
            <a:noFill/>
            <a:ln>
              <a:noFill/>
            </a:ln>
          </p:spPr>
        </p:pic>
      </p:grpSp>
      <p:grpSp>
        <p:nvGrpSpPr>
          <p:cNvPr id="383" name="Google Shape;383;g1387cb9c92e_0_615"/>
          <p:cNvGrpSpPr/>
          <p:nvPr/>
        </p:nvGrpSpPr>
        <p:grpSpPr>
          <a:xfrm>
            <a:off x="7872452" y="1947800"/>
            <a:ext cx="1969800" cy="675112"/>
            <a:chOff x="7872452" y="1643000"/>
            <a:chExt cx="1969800" cy="675112"/>
          </a:xfrm>
        </p:grpSpPr>
        <p:sp>
          <p:nvSpPr>
            <p:cNvPr id="384" name="Google Shape;384;g1387cb9c92e_0_615"/>
            <p:cNvSpPr txBox="1"/>
            <p:nvPr/>
          </p:nvSpPr>
          <p:spPr>
            <a:xfrm>
              <a:off x="7872452" y="2161212"/>
              <a:ext cx="19698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The Academy of Motion Picture Arts and Sciences</a:t>
              </a:r>
              <a:endParaRPr b="0" i="0" sz="1100" u="none" cap="none" strike="noStrike">
                <a:solidFill>
                  <a:srgbClr val="000000"/>
                </a:solidFill>
                <a:latin typeface="Arial"/>
                <a:ea typeface="Arial"/>
                <a:cs typeface="Arial"/>
                <a:sym typeface="Arial"/>
              </a:endParaRPr>
            </a:p>
          </p:txBody>
        </p:sp>
        <p:pic>
          <p:nvPicPr>
            <p:cNvPr id="385" name="Google Shape;385;g1387cb9c92e_0_615"/>
            <p:cNvPicPr preferRelativeResize="0"/>
            <p:nvPr/>
          </p:nvPicPr>
          <p:blipFill rotWithShape="1">
            <a:blip r:embed="rId12">
              <a:alphaModFix/>
            </a:blip>
            <a:srcRect b="3201" l="0" r="0" t="3191"/>
            <a:stretch/>
          </p:blipFill>
          <p:spPr>
            <a:xfrm>
              <a:off x="8068046" y="1643000"/>
              <a:ext cx="1596113" cy="426587"/>
            </a:xfrm>
            <a:prstGeom prst="rect">
              <a:avLst/>
            </a:prstGeom>
            <a:noFill/>
            <a:ln>
              <a:noFill/>
            </a:ln>
          </p:spPr>
        </p:pic>
      </p:grpSp>
      <p:grpSp>
        <p:nvGrpSpPr>
          <p:cNvPr id="386" name="Google Shape;386;g1387cb9c92e_0_615"/>
          <p:cNvGrpSpPr/>
          <p:nvPr/>
        </p:nvGrpSpPr>
        <p:grpSpPr>
          <a:xfrm>
            <a:off x="5200064" y="5303456"/>
            <a:ext cx="2161798" cy="762828"/>
            <a:chOff x="4233083" y="5520459"/>
            <a:chExt cx="2161798" cy="762828"/>
          </a:xfrm>
        </p:grpSpPr>
        <p:sp>
          <p:nvSpPr>
            <p:cNvPr id="387" name="Google Shape;387;g1387cb9c92e_0_615"/>
            <p:cNvSpPr txBox="1"/>
            <p:nvPr/>
          </p:nvSpPr>
          <p:spPr>
            <a:xfrm>
              <a:off x="4416680" y="6088888"/>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Foundry</a:t>
              </a:r>
              <a:endParaRPr b="0" i="0" sz="1100" u="none" cap="none" strike="noStrike">
                <a:solidFill>
                  <a:srgbClr val="000000"/>
                </a:solidFill>
                <a:latin typeface="Arial"/>
                <a:ea typeface="Arial"/>
                <a:cs typeface="Arial"/>
                <a:sym typeface="Arial"/>
              </a:endParaRPr>
            </a:p>
          </p:txBody>
        </p:sp>
        <p:pic>
          <p:nvPicPr>
            <p:cNvPr id="388" name="Google Shape;388;g1387cb9c92e_0_615"/>
            <p:cNvPicPr preferRelativeResize="0"/>
            <p:nvPr/>
          </p:nvPicPr>
          <p:blipFill>
            <a:blip r:embed="rId13">
              <a:alphaModFix/>
            </a:blip>
            <a:stretch>
              <a:fillRect/>
            </a:stretch>
          </p:blipFill>
          <p:spPr>
            <a:xfrm>
              <a:off x="4233083" y="5520459"/>
              <a:ext cx="2161798" cy="421242"/>
            </a:xfrm>
            <a:prstGeom prst="rect">
              <a:avLst/>
            </a:prstGeom>
            <a:noFill/>
            <a:ln>
              <a:noFill/>
            </a:ln>
          </p:spPr>
        </p:pic>
      </p:grpSp>
      <p:sp>
        <p:nvSpPr>
          <p:cNvPr id="389" name="Google Shape;389;g1387cb9c92e_0_615"/>
          <p:cNvSpPr txBox="1"/>
          <p:nvPr/>
        </p:nvSpPr>
        <p:spPr>
          <a:xfrm>
            <a:off x="7960052" y="604937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lang="en-US" sz="900">
                <a:solidFill>
                  <a:srgbClr val="CCCCCC"/>
                </a:solidFill>
              </a:rPr>
              <a:t>created </a:t>
            </a:r>
            <a:r>
              <a:rPr b="0" i="0" lang="en-US" sz="900" u="none" cap="none" strike="noStrike">
                <a:solidFill>
                  <a:srgbClr val="CCCCCC"/>
                </a:solidFill>
                <a:latin typeface="Arial"/>
                <a:ea typeface="Arial"/>
                <a:cs typeface="Arial"/>
                <a:sym typeface="Arial"/>
              </a:rPr>
              <a:t>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Academy Software Foundation</a:t>
            </a:r>
            <a:endParaRPr b="0" i="0" sz="1100" u="none" cap="none" strike="noStrike">
              <a:solidFill>
                <a:srgbClr val="000000"/>
              </a:solidFill>
              <a:latin typeface="Arial"/>
              <a:ea typeface="Arial"/>
              <a:cs typeface="Arial"/>
              <a:sym typeface="Arial"/>
            </a:endParaRPr>
          </a:p>
        </p:txBody>
      </p:sp>
      <p:sp>
        <p:nvSpPr>
          <p:cNvPr id="390" name="Google Shape;390;g1387cb9c92e_0_615"/>
          <p:cNvSpPr/>
          <p:nvPr/>
        </p:nvSpPr>
        <p:spPr>
          <a:xfrm>
            <a:off x="3810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g1387cb9c92e_0_615"/>
          <p:cNvGrpSpPr/>
          <p:nvPr/>
        </p:nvGrpSpPr>
        <p:grpSpPr>
          <a:xfrm>
            <a:off x="2432451" y="5240916"/>
            <a:ext cx="2218500" cy="887909"/>
            <a:chOff x="2432451" y="5181031"/>
            <a:chExt cx="2218500" cy="887909"/>
          </a:xfrm>
        </p:grpSpPr>
        <p:sp>
          <p:nvSpPr>
            <p:cNvPr id="392" name="Google Shape;392;g1387cb9c92e_0_615"/>
            <p:cNvSpPr txBox="1"/>
            <p:nvPr/>
          </p:nvSpPr>
          <p:spPr>
            <a:xfrm>
              <a:off x="2666502" y="587454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Open Effects Association</a:t>
              </a:r>
              <a:endParaRPr b="0" i="0" sz="1100" u="none" cap="none" strike="noStrike">
                <a:solidFill>
                  <a:srgbClr val="000000"/>
                </a:solidFill>
                <a:latin typeface="Arial"/>
                <a:ea typeface="Arial"/>
                <a:cs typeface="Arial"/>
                <a:sym typeface="Arial"/>
              </a:endParaRPr>
            </a:p>
          </p:txBody>
        </p:sp>
        <p:pic>
          <p:nvPicPr>
            <p:cNvPr id="393" name="Google Shape;393;g1387cb9c92e_0_615"/>
            <p:cNvPicPr preferRelativeResize="0"/>
            <p:nvPr/>
          </p:nvPicPr>
          <p:blipFill>
            <a:blip r:embed="rId14">
              <a:alphaModFix/>
            </a:blip>
            <a:stretch>
              <a:fillRect/>
            </a:stretch>
          </p:blipFill>
          <p:spPr>
            <a:xfrm>
              <a:off x="2432451" y="5181031"/>
              <a:ext cx="2218500" cy="605918"/>
            </a:xfrm>
            <a:prstGeom prst="rect">
              <a:avLst/>
            </a:prstGeom>
            <a:noFill/>
            <a:ln>
              <a:noFill/>
            </a:ln>
          </p:spPr>
        </p:pic>
      </p:grpSp>
      <p:pic>
        <p:nvPicPr>
          <p:cNvPr id="394" name="Google Shape;394;g1387cb9c92e_0_615"/>
          <p:cNvPicPr preferRelativeResize="0"/>
          <p:nvPr/>
        </p:nvPicPr>
        <p:blipFill>
          <a:blip r:embed="rId15">
            <a:alphaModFix/>
          </a:blip>
          <a:stretch>
            <a:fillRect/>
          </a:stretch>
        </p:blipFill>
        <p:spPr>
          <a:xfrm>
            <a:off x="8307452" y="5126100"/>
            <a:ext cx="1099785" cy="88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